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hoDiGgj1yyRfM8NujATm5AZmipW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9ED192-B6EB-4958-A745-D93CEE4CC85D}">
  <a:tblStyle styleId="{EC9ED192-B6EB-4958-A745-D93CEE4CC85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1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Διαφάνεια τίτλου" type="title">
  <p:cSld name="TITLE">
    <p:spTree>
      <p:nvGrpSpPr>
        <p:cNvPr id="1" name="Shape 26"/>
        <p:cNvGrpSpPr/>
        <p:nvPr/>
      </p:nvGrpSpPr>
      <p:grpSpPr>
        <a:xfrm>
          <a:off x="0" y="0"/>
          <a:ext cx="0" cy="0"/>
          <a:chOff x="0" y="0"/>
          <a:chExt cx="0" cy="0"/>
        </a:xfrm>
      </p:grpSpPr>
      <p:grpSp>
        <p:nvGrpSpPr>
          <p:cNvPr id="27" name="Google Shape;27;p10"/>
          <p:cNvGrpSpPr/>
          <p:nvPr/>
        </p:nvGrpSpPr>
        <p:grpSpPr>
          <a:xfrm>
            <a:off x="0" y="-8467"/>
            <a:ext cx="12192000" cy="6866467"/>
            <a:chOff x="0" y="-8467"/>
            <a:chExt cx="12192000" cy="6866467"/>
          </a:xfrm>
        </p:grpSpPr>
        <p:cxnSp>
          <p:nvCxnSpPr>
            <p:cNvPr id="28" name="Google Shape;28;p10"/>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9" name="Google Shape;29;p10"/>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0" name="Google Shape;30;p1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1" name="Google Shape;31;p1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10"/>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0"/>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5AA9B">
                <a:alpha val="69803"/>
              </a:srgbClr>
            </a:solidFill>
            <a:ln>
              <a:noFill/>
            </a:ln>
          </p:spPr>
        </p:sp>
        <p:sp>
          <p:nvSpPr>
            <p:cNvPr id="34" name="Google Shape;34;p1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77EEE1">
                <a:alpha val="69803"/>
              </a:srgbClr>
            </a:solidFill>
            <a:ln>
              <a:noFill/>
            </a:ln>
          </p:spPr>
        </p:sp>
        <p:sp>
          <p:nvSpPr>
            <p:cNvPr id="35" name="Google Shape;35;p1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6" name="Google Shape;36;p10"/>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0"/>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10"/>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0" name="Google Shape;40;p1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9"/>
          <p:cNvSpPr>
            <a:spLocks noGrp="1"/>
          </p:cNvSpPr>
          <p:nvPr>
            <p:ph type="pic" idx="2"/>
          </p:nvPr>
        </p:nvSpPr>
        <p:spPr>
          <a:xfrm>
            <a:off x="677334" y="609600"/>
            <a:ext cx="8596668" cy="3845718"/>
          </a:xfrm>
          <a:prstGeom prst="rect">
            <a:avLst/>
          </a:prstGeom>
          <a:noFill/>
          <a:ln>
            <a:noFill/>
          </a:ln>
        </p:spPr>
      </p:sp>
      <p:sp>
        <p:nvSpPr>
          <p:cNvPr id="96" name="Google Shape;96;p19"/>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7" name="Google Shape;97;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Τίτλος και λεζάντα">
  <p:cSld name="Τίτλος και λεζάντα">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0"/>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3" name="Google Shape;103;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Εισαγωγικά με λεζάντα">
  <p:cSld name="Εισαγωγικά με λεζάντα">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1"/>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9" name="Google Shape;109;p21"/>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0" name="Google Shape;110;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
        <p:nvSpPr>
          <p:cNvPr id="113" name="Google Shape;113;p21"/>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l-GR" sz="8000">
                <a:solidFill>
                  <a:srgbClr val="77EEE1"/>
                </a:solidFill>
                <a:latin typeface="Arial"/>
                <a:ea typeface="Arial"/>
                <a:cs typeface="Arial"/>
                <a:sym typeface="Arial"/>
              </a:rPr>
              <a:t>“</a:t>
            </a:r>
            <a:endParaRPr/>
          </a:p>
        </p:txBody>
      </p:sp>
      <p:sp>
        <p:nvSpPr>
          <p:cNvPr id="114" name="Google Shape;114;p21"/>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l-GR" sz="8000">
                <a:solidFill>
                  <a:srgbClr val="77EEE1"/>
                </a:solidFill>
                <a:latin typeface="Arial"/>
                <a:ea typeface="Arial"/>
                <a:cs typeface="Arial"/>
                <a:sym typeface="Arial"/>
              </a:rPr>
              <a:t>”</a:t>
            </a:r>
            <a:endParaRPr sz="1800">
              <a:solidFill>
                <a:srgbClr val="77EEE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Κάρτα ονόματος με φράση">
  <p:cSld name="Κάρτα ονόματος με φράση">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2"/>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8" name="Google Shape;118;p22"/>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9" name="Google Shape;119;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
        <p:nvSpPr>
          <p:cNvPr id="122" name="Google Shape;122;p2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l-GR" sz="8000">
                <a:solidFill>
                  <a:srgbClr val="77EEE1"/>
                </a:solidFill>
                <a:latin typeface="Arial"/>
                <a:ea typeface="Arial"/>
                <a:cs typeface="Arial"/>
                <a:sym typeface="Arial"/>
              </a:rPr>
              <a:t>“</a:t>
            </a:r>
            <a:endParaRPr/>
          </a:p>
        </p:txBody>
      </p:sp>
      <p:sp>
        <p:nvSpPr>
          <p:cNvPr id="123" name="Google Shape;123;p2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l-GR" sz="8000">
                <a:solidFill>
                  <a:srgbClr val="77EEE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ή False">
  <p:cSld name="True ή False">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3"/>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7" name="Google Shape;127;p23"/>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8" name="Google Shape;128;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4"/>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5"/>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Κάρτα ονόματος">
  <p:cSld name="Κάρτα ονόματος">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1"/>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46" name="Google Shape;46;p1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1" name="Google Shape;61;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67" name="Google Shape;67;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3" name="Google Shape;73;p16"/>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4" name="Google Shape;74;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80" name="Google Shape;80;p17"/>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1" name="Google Shape;81;p17"/>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82" name="Google Shape;82;p17"/>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3" name="Google Shape;83;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8"/>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9" name="Google Shape;89;p18"/>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90" name="Google Shape;90;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9"/>
          <p:cNvGrpSpPr/>
          <p:nvPr/>
        </p:nvGrpSpPr>
        <p:grpSpPr>
          <a:xfrm>
            <a:off x="0" y="-8467"/>
            <a:ext cx="12192000" cy="6866467"/>
            <a:chOff x="0" y="-8467"/>
            <a:chExt cx="12192000" cy="6866467"/>
          </a:xfrm>
        </p:grpSpPr>
        <p:cxnSp>
          <p:nvCxnSpPr>
            <p:cNvPr id="11" name="Google Shape;11;p9"/>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9"/>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9"/>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9"/>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9"/>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5AA9B">
                <a:alpha val="69803"/>
              </a:srgbClr>
            </a:solidFill>
            <a:ln>
              <a:noFill/>
            </a:ln>
          </p:spPr>
        </p:sp>
        <p:sp>
          <p:nvSpPr>
            <p:cNvPr id="17" name="Google Shape;17;p9"/>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77EEE1">
                <a:alpha val="69803"/>
              </a:srgbClr>
            </a:solidFill>
            <a:ln>
              <a:noFill/>
            </a:ln>
          </p:spPr>
        </p:sp>
        <p:sp>
          <p:nvSpPr>
            <p:cNvPr id="18" name="Google Shape;18;p9"/>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9"/>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9"/>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9"/>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hyperlink" Target="http://www.biblionet.gr/book/67998/%CE%97%CE%BB%CE%B9%CF%8C%CF%80%CE%BF%CF%85%CE%BB%CE%BF%CF%82,_%CE%92%CE%B1%CE%B3%CE%B3%CE%AD%CE%BB%CE%B7%CF%82_%CE%94.,_1964-_,_%CF%83%CF%85%CE%B3%CE%B3%CF%81%CE%B1%CF%86%CE%AD%CE%B1%CF%82/%CE%9F_%CE%A6%CF%8E%CE%BA%CE%BF%CF%82_%CE%BD%CF%8C%CE%BC%CE%B9%CE%B6%CE%B5_%CF%8C%CF%84%CE%B9_%CE%BC%CE%B9%CF%83%CE%BF%CF%8D%CF%83%CE%B5_%CF%84%CE%BF_%CF%83%CF%87%CE%BF%CE%BB%CE%B5%CE%AF%CE%BF" TargetMode="External"/><Relationship Id="rId13" Type="http://schemas.openxmlformats.org/officeDocument/2006/relationships/hyperlink" Target="http://www.biblionet.gr/book/62611/%CE%97%CE%BB%CE%B9%CF%8C%CF%80%CE%BF%CF%85%CE%BB%CE%BF%CF%82,_%CE%92%CE%B1%CE%B3%CE%B3%CE%AD%CE%BB%CE%B7%CF%82_%CE%94.,_1964-_,_%CF%83%CF%85%CE%B3%CE%B3%CF%81%CE%B1%CF%86%CE%AD%CE%B1%CF%82/%CE%A6%CE%B1%CE%AD%CE%B8%CF%89%CE%BD_%CE%BF_%CE%B3%CE%B9%CE%BF%CF%82_%CF%84%CE%BF%CF%85_%CE%89%CE%BB%CE%B9%CE%BF%CF%85" TargetMode="External"/><Relationship Id="rId18" Type="http://schemas.openxmlformats.org/officeDocument/2006/relationships/hyperlink" Target="http://www.biblionet.gr/book/11640/%CE%97%CE%BB%CE%B9%CF%8C%CF%80%CE%BF%CF%85%CE%BB%CE%BF%CF%82,_%CE%92%CE%B1%CE%B3%CE%B3%CE%AD%CE%BB%CE%B7%CF%82_%CE%94.,_1964-_,_%CF%83%CF%85%CE%B3%CE%B3%CF%81%CE%B1%CF%86%CE%AD%CE%B1%CF%82/%CE%9F_%CE%A4%CF%81%CE%B9%CE%B3%CF%89%CE%BD%CE%BF%CF%88%CE%B1%CF%81%CE%BF%CF%8D%CE%BB%CE%B7%CF%82,_%CE%BF_%CE%9C%CE%B1%CF%85%CF%81%CE%BF%CE%BB%CE%AD%CF%80%CE%B9%CE%B1%CF%82_%CE%BA%CE%B9_%CE%BF_%CF%84%CE%B5%CE%BB%CE%B5%CF%85%CF%84%CE%B1%CE%AF%CE%BF%CF%82_%CE%B9%CF%80%CF%80%CF%8C%CE%BA%CE%B1%CE%BC%CF%80%CE%BF%CF%82" TargetMode="External"/><Relationship Id="rId26" Type="http://schemas.openxmlformats.org/officeDocument/2006/relationships/hyperlink" Target="http://www.biblionet.gr/book/181809/%CE%97%CE%BB%CE%B9%CF%8C%CF%80%CE%BF%CF%85%CE%BB%CE%BF%CF%82,_%CE%92%CE%B1%CE%B3%CE%B3%CE%AD%CE%BB%CE%B7%CF%82_%CE%94.,_1964-_,_%CF%83%CF%85%CE%B3%CE%B3%CF%81%CE%B1%CF%86%CE%AD%CE%B1%CF%82/%CE%A4%CE%BF_" TargetMode="External"/><Relationship Id="rId39" Type="http://schemas.openxmlformats.org/officeDocument/2006/relationships/hyperlink" Target="http://www.biblionet.gr/book/147856/%CE%97%CE%BB%CE%B9%CF%8C%CF%80%CE%BF%CF%85%CE%BB%CE%BF%CF%82,_%CE%92%CE%B1%CE%B3%CE%B3%CE%AD%CE%BB%CE%B7%CF%82_%CE%94.,_1964-_,_%CF%83%CF%85%CE%B3%CE%B3%CF%81%CE%B1%CF%86%CE%AD%CE%B1%CF%82/%CE%9F%CE%B9%CE%BA%CE%BF%CE%BB%CE%BF%CE%B3%CE%AE%CE%BC%CE%B1%CF%84%CE%B1" TargetMode="External"/><Relationship Id="rId3" Type="http://schemas.openxmlformats.org/officeDocument/2006/relationships/hyperlink" Target="http://www.biblionet.gr/book/90659/%CE%97%CE%BB%CE%B9%CF%8C%CF%80%CE%BF%CF%85%CE%BB%CE%BF%CF%82,_%CE%92%CE%B1%CE%B3%CE%B3%CE%AD%CE%BB%CE%B7%CF%82_%CE%94.,_1964-_,_%CF%83%CF%85%CE%B3%CE%B3%CF%81%CE%B1%CF%86%CE%AD%CE%B1%CF%82/%CE%8C%CF%84%CE%B1%CE%BD_%CE%BF_%CE%B2%CE%B9%CE%B2%CE%BB%CE%B9%CE%BF%CF%80%CF%8C%CE%BD%CF%84%CE%B9%CE%BA%CE%B1%CF%82_%CF%83%CF%85%CE%BD%CE%AC%CE%BD%CF%84%CE%B7%CF%83%CE%B5_%CF%84%CE%B7%CE%BD_%CE%A4%CE%AF%CF%84%CE%B1_%CE%93%CF%81%CE%B1%CE%B2%CE%B9%CE%AD%CF%81%CE%B1" TargetMode="External"/><Relationship Id="rId21" Type="http://schemas.openxmlformats.org/officeDocument/2006/relationships/hyperlink" Target="https://www.booktourmagazine.com/news/gnoriste-ton-vaggeli-iliopoylo/?utm_source=copy&amp;utm_medium=paste&amp;utm_campaign=copypaste&amp;utm_content=https%3A%2F%2Fwww.booktourmagazine.com%2Fnews%2Fgnoriste-ton-vaggeli-iliopoylo%2F" TargetMode="External"/><Relationship Id="rId34" Type="http://schemas.openxmlformats.org/officeDocument/2006/relationships/hyperlink" Target="http://www.biblionet.gr/book/157651/%CE%97%CE%BB%CE%B9%CF%8C%CF%80%CE%BF%CF%85%CE%BB%CE%BF%CF%82,_%CE%92%CE%B1%CE%B3%CE%B3%CE%AD%CE%BB%CE%B7%CF%82_%CE%94.,_1964-_,_%CF%83%CF%85%CE%B3%CE%B3%CF%81%CE%B1%CF%86%CE%AD%CE%B1%CF%82/%CE%A4%CE%BF_%CE%91%CF%83%CF%84%CF%81%CE%BF%CF%80%CE%B5%CE%BB%CE%AD%CE%BA%CE%B9_%CE%BC%CE%B5_%CF%84%CE%B7%CE%BD_%CF%80%CE%B5%CF%81%CE%B9%CE%AD%CF%81%CE%B3%CE%B5%CE%B9%CE%B1_%CE%B2%CF%81%CE%AF%CF%83%CE%BA%CE%B5%CE%B9_%CE%BB%CF%8D%CF%83%CE%B7_%CE%B3%CE%B9%CE%B1_%CF%84%CE%B7%CE%BD_%CE%B5%CE%BD%CE%AD%CF%81%CE%B3%CE%B5%CE%B9%CE%B1" TargetMode="External"/><Relationship Id="rId7" Type="http://schemas.openxmlformats.org/officeDocument/2006/relationships/hyperlink" Target="http://www.biblionet.gr/book/67999/%CE%97%CE%BB%CE%B9%CF%8C%CF%80%CE%BF%CF%85%CE%BB%CE%BF%CF%82,_%CE%92%CE%B1%CE%B3%CE%B3%CE%AD%CE%BB%CE%B7%CF%82_%CE%94.,_1964-_,_%CF%83%CF%85%CE%B3%CE%B3%CF%81%CE%B1%CF%86%CE%AD%CE%B1%CF%82/%CE%9F_%CE%A6%CF%8E%CE%BA%CE%BF%CF%82_%CE%BD%CF%8C%CE%BC%CE%B9%CE%B6%CE%B5_%CF%8C%CF%84%CE%B9_%CE%AE%CE%B8%CE%B5%CE%BB%CE%B5_%CE%BD%CE%B1_%CE%BA%CE%BF%CE%B9%CE%BC%CE%AC%CF%84%CE%B1%CE%B9_%CE%BC%CE%B5_%CF%80%CE%B1%CF%81%CE%AD%CE%B1" TargetMode="External"/><Relationship Id="rId12" Type="http://schemas.openxmlformats.org/officeDocument/2006/relationships/hyperlink" Target="http://www.biblionet.gr/book/67996/%CE%97%CE%BB%CE%B9%CF%8C%CF%80%CE%BF%CF%85%CE%BB%CE%BF%CF%82,_%CE%92%CE%B1%CE%B3%CE%B3%CE%AD%CE%BB%CE%B7%CF%82_%CE%94.,_1964-_,_%CF%83%CF%85%CE%B3%CE%B3%CF%81%CE%B1%CF%86%CE%AD%CE%B1%CF%82/%CE%9F_%CE%A6%CF%8E%CE%BA%CE%BF%CF%82_%CE%BD%CF%8C%CE%BC%CE%B9%CE%B6%CE%B5_%CF%8C%CF%84%CE%B9_%CE%AE%CF%84%CE%B1%CE%BD_%CE%AC%CF%81%CF%81%CF%89%CF%83%CF%84%CE%BF%CF%82" TargetMode="External"/><Relationship Id="rId17" Type="http://schemas.openxmlformats.org/officeDocument/2006/relationships/hyperlink" Target="http://www.biblionet.gr/book/5862/%CE%97%CE%BB%CE%B9%CF%8C%CF%80%CE%BF%CF%85%CE%BB%CE%BF%CF%82,_%CE%92%CE%B1%CE%B3%CE%B3%CE%AD%CE%BB%CE%B7%CF%82_%CE%94.,_1964-_,_%CF%83%CF%85%CE%B3%CE%B3%CF%81%CE%B1%CF%86%CE%AD%CE%B1%CF%82/%CE%A4%CE%BF_%CE%BC%CF%85%CF%83%CF%84%CE%B9%CE%BA%CF%8C_%CF%84%CE%B7%CF%82_%CF%87%CF%81%CF%85%CF%83%CE%AE%CF%82_%CF%80%CE%B5%CF%84%CE%B1%CE%BB%CE%AF%CE%B4%CE%B1%CF%82" TargetMode="External"/><Relationship Id="rId25" Type="http://schemas.openxmlformats.org/officeDocument/2006/relationships/hyperlink" Target="http://www.biblionet.gr/book/176040/%CE%97%CE%BB%CE%B9%CF%8C%CF%80%CE%BF%CF%85%CE%BB%CE%BF%CF%82,_%CE%92%CE%B1%CE%B3%CE%B3%CE%AD%CE%BB%CE%B7%CF%82_%CE%94.,_1964-_,_%CF%83%CF%85%CE%B3%CE%B3%CF%81%CE%B1%CF%86%CE%AD%CE%B1%CF%82/%CE%9F_%CE%BC%CF%80%CE%B1%CE%BC%CF%80%CE%AC%CF%82_%CE%BC%CE%BF%CF%85..._%CF%80%CE%B5%CE%B9%CF%81%CE%B1%CF%84%CE%AE%CF%82" TargetMode="External"/><Relationship Id="rId33" Type="http://schemas.openxmlformats.org/officeDocument/2006/relationships/hyperlink" Target="http://www.biblionet.gr/book/150691/%CE%97%CE%BB%CE%B9%CF%8C%CF%80%CE%BF%CF%85%CE%BB%CE%BF%CF%82,_%CE%92%CE%B1%CE%B3%CE%B3%CE%AD%CE%BB%CE%B7%CF%82_%CE%94.,_1964-_,_%CF%83%CF%85%CE%B3%CE%B3%CF%81%CE%B1%CF%86%CE%AD%CE%B1%CF%82/%CE%9F_%CE%B8%CE%B7%CF%83%CE%B1%CF%85%CF%81%CF%8C%CF%82_%CF%84%CE%BF%CF%85_%CE%B2%CE%B9%CE%B2%CE%BB%CE%B9%CE%BF%CF%80%CF%8C%CE%BD%CF%84%CE%B9%CE%BA%CE%B1" TargetMode="External"/><Relationship Id="rId38" Type="http://schemas.openxmlformats.org/officeDocument/2006/relationships/hyperlink" Target="http://www.biblionet.gr/book/150693/%CE%97%CE%BB%CE%B9%CF%8C%CF%80%CE%BF%CF%85%CE%BB%CE%BF%CF%82,_%CE%92%CE%B1%CE%B3%CE%B3%CE%AD%CE%BB%CE%B7%CF%82_%CE%94.,_1964-_,_%CF%83%CF%85%CE%B3%CE%B3%CF%81%CE%B1%CF%86%CE%AD%CE%B1%CF%82/%CE%9A%CE%B9_%CE%BF%CE%B9_%CE%B9%CF%83%CF%84%CE%BF%CF%81%CE%AF%CE%B5%CF%82_%CE%BC%CE%B5%CF%84%CE%B1%CE%BD%CE%B1%CF%83%CF%84%CE%B5%CF%8D%CE%BF%CF%85%CE%BD" TargetMode="External"/><Relationship Id="rId2" Type="http://schemas.openxmlformats.org/officeDocument/2006/relationships/notesSlide" Target="../notesSlides/notesSlide6.xml"/><Relationship Id="rId16" Type="http://schemas.openxmlformats.org/officeDocument/2006/relationships/hyperlink" Target="http://www.biblionet.gr/book/13364/%CE%97%CE%BB%CE%B9%CF%8C%CF%80%CE%BF%CF%85%CE%BB%CE%BF%CF%82,_%CE%92%CE%B1%CE%B3%CE%B3%CE%AD%CE%BB%CE%B7%CF%82_%CE%94.,_1964-_,_%CF%83%CF%85%CE%B3%CE%B3%CF%81%CE%B1%CF%86%CE%AD%CE%B1%CF%82/%CE%97_%CF%80%CE%B5%CF%81%CE%B9%CF%80%CE%AD%CF%84%CE%B5%CE%B9%CE%B1_%CF%84%CE%B7%CF%82_%CE%B6%CE%B1%CF%81%CF%89%CE%BC%CE%AD%CE%BD%CE%B7%CF%82_%CE%BA%CE%AC%CE%BB%CF%84%CF%83%CE%B1%CF%82" TargetMode="External"/><Relationship Id="rId20" Type="http://schemas.openxmlformats.org/officeDocument/2006/relationships/hyperlink" Target="http://www.biblionet.gr/book/12267/%CE%97%CE%BB%CE%B9%CF%8C%CF%80%CE%BF%CF%85%CE%BB%CE%BF%CF%82,_%CE%92%CE%B1%CE%B3%CE%B3%CE%AD%CE%BB%CE%B7%CF%82_%CE%94.,_1964-_,_%CF%83%CF%85%CE%B3%CE%B3%CF%81%CE%B1%CF%86%CE%AD%CE%B1%CF%82/%CE%A4%CE%BF_%CE%BE%CF%8D%CF%80%CE%BD%CE%B7%CE%BC%CE%B1_%CF%84%CE%B7%CF%82_%CF%86%CF%81%CE%AC%CE%BF%CF%85%CE%BB%CE%B1%CF%82" TargetMode="External"/><Relationship Id="rId29" Type="http://schemas.openxmlformats.org/officeDocument/2006/relationships/hyperlink" Target="http://www.biblionet.gr/book/161407/%CE%97%CE%BB%CE%B9%CF%8C%CF%80%CE%BF%CF%85%CE%BB%CE%BF%CF%82,_%CE%92%CE%B1%CE%B3%CE%B3%CE%AD%CE%BB%CE%B7%CF%82_%CE%94.,_1964-_,_%CF%83%CF%85%CE%B3%CE%B3%CF%81%CE%B1%CF%86%CE%AD%CE%B1%CF%82/%CE%91%CE%B3%CE%AC%CF%80%CE%B5%CF%82_%CF%83%CE%B1%CE%BD_%CF%80%CE%B1%CF%81%CE%B1%CE%BC%CF%8D%CE%B8%CE%B9%CE%B1" TargetMode="External"/><Relationship Id="rId1" Type="http://schemas.openxmlformats.org/officeDocument/2006/relationships/slideLayout" Target="../slideLayouts/slideLayout4.xml"/><Relationship Id="rId6" Type="http://schemas.openxmlformats.org/officeDocument/2006/relationships/hyperlink" Target="http://www.biblionet.gr/book/73806/%CE%97%CE%BB%CE%B9%CF%8C%CF%80%CE%BF%CF%85%CE%BB%CE%BF%CF%82,_%CE%92%CE%B1%CE%B3%CE%B3%CE%AD%CE%BB%CE%B7%CF%82_%CE%94.,_1964-_,_%CF%83%CF%85%CE%B3%CE%B3%CF%81%CE%B1%CF%86%CE%AD%CE%B1%CF%82/%CE%9F_%CE%B4%CE%B9%CE%BA%CF%8C%CF%82_%CE%BC%CE%B1%CF%82_%CE%86%CE%B3%CE%B9%CE%BF%CF%82_%CE%92%CE%B1%CF%83%CE%AF%CE%BB%CE%B7%CF%82" TargetMode="External"/><Relationship Id="rId11" Type="http://schemas.openxmlformats.org/officeDocument/2006/relationships/hyperlink" Target="http://www.biblionet.gr/book/50016/%CE%97%CE%BB%CE%B9%CF%8C%CF%80%CE%BF%CF%85%CE%BB%CE%BF%CF%82,_%CE%92%CE%B1%CE%B3%CE%B3%CE%AD%CE%BB%CE%B7%CF%82_%CE%94.,_1964-_,_%CF%83%CF%85%CE%B3%CE%B3%CF%81%CE%B1%CF%86%CE%AD%CE%B1%CF%82/%CE%97_%CE%B2%CE%B1%CE%BB%CE%AF%CF%84%CF%83%CE%B1_%CE%BC%CE%B5_%CF%84%CE%B9%CF%82_%CF%84%CF%81%CE%B5%CE%B9%CF%82_%CF%84%CF%83%CE%B1%CE%B3%CE%B9%CE%AD%CF%81%CE%B5%CF%82" TargetMode="External"/><Relationship Id="rId24" Type="http://schemas.openxmlformats.org/officeDocument/2006/relationships/hyperlink" Target="http://www.biblionet.gr/book/184135/%CE%97%CE%BB%CE%B9%CF%8C%CF%80%CE%BF%CF%85%CE%BB%CE%BF%CF%82,_%CE%92%CE%B1%CE%B3%CE%B3%CE%AD%CE%BB%CE%B7%CF%82_%CE%94.,_1964-_,_%CF%83%CF%85%CE%B3%CE%B3%CF%81%CE%B1%CF%86%CE%AD%CE%B1%CF%82/%CE%9F_%CE%B4%CE%B9%CE%BA%CF%8C%CF%82_%CE%BC%CE%B1%CF%82_%CE%86%CE%B3%CE%B9%CE%BF%CF%82_%CE%92%CE%B1%CF%83%CE%AF%CE%BB%CE%B7%CF%82" TargetMode="External"/><Relationship Id="rId32" Type="http://schemas.openxmlformats.org/officeDocument/2006/relationships/hyperlink" Target="http://www.biblionet.gr/book/169210/%CE%97%CE%BB%CE%B9%CF%8C%CF%80%CE%BF%CF%85%CE%BB%CE%BF%CF%82,_%CE%92%CE%B1%CE%B3%CE%B3%CE%AD%CE%BB%CE%B7%CF%82_%CE%94.,_1964-_,_%CF%83%CF%85%CE%B3%CE%B3%CF%81%CE%B1%CF%86%CE%AD%CE%B1%CF%82/%CE%9A%CE%B1%CF%86%CE%AD_%CE%B1%CE%B7%CE%B4%CE%B9%CE%B1%CF%83%CF%84%CE%B9%CE%BA%CF%8C_%CE%BC%CF%80%CE%B1%CE%BB%CE%AC%CE%BA%CE%B9" TargetMode="External"/><Relationship Id="rId37" Type="http://schemas.openxmlformats.org/officeDocument/2006/relationships/hyperlink" Target="http://www.biblionet.gr/book/146413/%CE%97%CE%BB%CE%B9%CF%8C%CF%80%CE%BF%CF%85%CE%BB%CE%BF%CF%82,_%CE%92%CE%B1%CE%B3%CE%B3%CE%AD%CE%BB%CE%B7%CF%82_%CE%94.,_1964-_,_%CF%83%CF%85%CE%B3%CE%B3%CF%81%CE%B1%CF%86%CE%AD%CE%B1%CF%82/%CE%97_%CE%BC%CE%B9%CE%BA%CF%81%CE%AE_%CE%93%CE%BF%CF%81%CE%B3%CF%8C%CE%BD%CE%B1_%CF%80%CF%8E%CF%82_%CE%BD%CE%B1_%CE%B6%CE%AE%CF%83%CE%B5%CE%B9_%CF%83%CF%84%CE%BF_%CE%A3%CE%BA%CE%BF%CF%85%CF%80%CE%B9%CE%B4%CE%BF%CE%BD%CE%AE%CF%83%CE%B9;" TargetMode="External"/><Relationship Id="rId40" Type="http://schemas.openxmlformats.org/officeDocument/2006/relationships/hyperlink" Target="http://www.biblionet.gr/book/140948/%CE%97%CE%BB%CE%B9%CF%8C%CF%80%CE%BF%CF%85%CE%BB%CE%BF%CF%82,_%CE%92%CE%B1%CE%B3%CE%B3%CE%AD%CE%BB%CE%B7%CF%82_%CE%94.,_1964-_,_%CF%83%CF%85%CE%B3%CE%B3%CF%81%CE%B1%CF%86%CE%AD%CE%B1%CF%82/%CE%A0%CE%B1%CE%B9%CE%B4%CE%B9%CE%AC_%CF%83%CE%B5_%CE%B4%CF%81%CE%AC%CF%83%CE%B7!_%CE%97_%CF%8E%CF%81%CE%B1_%CE%BD%CE%B1_%CF%83%CF%8E%CF%83%CE%BF%CF%85%CE%BC%CE%B5_%CF%84%CE%B7_%CE%93%CE%B7_%CE%AD%CF%87%CE%B5%CE%B9_%CF%86%CF%84%CE%AC%CF%83%CE%B5%CE%B9" TargetMode="External"/><Relationship Id="rId5" Type="http://schemas.openxmlformats.org/officeDocument/2006/relationships/hyperlink" Target="http://www.biblionet.gr/book/78100/%CE%97%CE%BB%CE%B9%CF%8C%CF%80%CE%BF%CF%85%CE%BB%CE%BF%CF%82,_%CE%92%CE%B1%CE%B3%CE%B3%CE%AD%CE%BB%CE%B7%CF%82_%CE%94.,_1964-_,_%CF%83%CF%85%CE%B3%CE%B3%CF%81%CE%B1%CF%86%CE%AD%CE%B1%CF%82/%CE%9F_%CE%B1%CE%B4%CE%B5%CF%81%CF%86%CF%8C%CF%82_%CF%84%CE%BF%CF%85_%CE%A4%CF%81%CE%B9%CE%B3%CF%89%CE%BD%CE%BF%CF%88%CE%B1%CF%81%CE%BF%CF%8D%CE%BB%CE%B7" TargetMode="External"/><Relationship Id="rId15" Type="http://schemas.openxmlformats.org/officeDocument/2006/relationships/hyperlink" Target="http://www.biblionet.gr/book/35096/%CE%97%CE%BB%CE%B9%CF%8C%CF%80%CE%BF%CF%85%CE%BB%CE%BF%CF%82,_%CE%92%CE%B1%CE%B3%CE%B3%CE%AD%CE%BB%CE%B7%CF%82_%CE%94.,_1964-_,_%CF%83%CF%85%CE%B3%CE%B3%CF%81%CE%B1%CF%86%CE%AD%CE%B1%CF%82/%CE%A4%CF%81%CE%B9%CE%B3%CF%89%CE%BD%CE%BF%CF%88%CE%B1%CF%81%CE%BF%CF%8D%CE%BB%CE%B7%CF%82_%CE%B5%CE%BD%CE%B1%CE%BD%CF%84%CE%AF%CE%BF%CE%BD_%CE%BC%CE%B5%CE%B3%CE%AC%CE%BB%CE%BF%CF%85_%CE%BA%CE%B1%CF%81%CF%87%CE%B1%CF%81%CE%AF%CE%B1" TargetMode="External"/><Relationship Id="rId23" Type="http://schemas.openxmlformats.org/officeDocument/2006/relationships/hyperlink" Target="http://www.biblionet.gr/book/85656/%CE%97%CE%BB%CE%B9%CF%8C%CF%80%CE%BF%CF%85%CE%BB%CE%BF%CF%82,_%CE%92%CE%B1%CE%B3%CE%B3%CE%AD%CE%BB%CE%B7%CF%82_%CE%94.,_1964-_,_%CF%83%CF%85%CE%B3%CE%B3%CF%81%CE%B1%CF%86%CE%AD%CE%B1%CF%82/%CE%9F_%CE%B2%CE%B9%CE%B2%CE%BB%CE%B9%CE%BF%CF%80%CF%8C%CE%BD%CF%84%CE%B9%CE%BA%CE%B1%CF%82" TargetMode="External"/><Relationship Id="rId28" Type="http://schemas.openxmlformats.org/officeDocument/2006/relationships/hyperlink" Target="http://www.biblionet.gr/book/162378/%CE%97%CE%BB%CE%B9%CF%8C%CF%80%CE%BF%CF%85%CE%BB%CE%BF%CF%82,_%CE%92%CE%B1%CE%B3%CE%B3%CE%AD%CE%BB%CE%B7%CF%82_%CE%94.,_1964-_,_%CF%83%CF%85%CE%B3%CE%B3%CF%81%CE%B1%CF%86%CE%AD%CE%B1%CF%82/%CE%9F_%CE%A4%CF%81%CE%B9%CE%B3%CF%89%CE%BD%CE%BF%CF%88%CE%B1%CF%81%CE%BF%CF%8D%CE%BB%CE%B7%CF%82_%CE%B5%CF%80%CE%B9%CF%83%CF%84%CF%81%CE%AD%CF%86%CE%B5%CE%B9" TargetMode="External"/><Relationship Id="rId36" Type="http://schemas.openxmlformats.org/officeDocument/2006/relationships/hyperlink" Target="http://www.biblionet.gr/book/155431/%CE%97%CE%BB%CE%B9%CF%8C%CF%80%CE%BF%CF%85%CE%BB%CE%BF%CF%82,_%CE%92%CE%B1%CE%B3%CE%B3%CE%AD%CE%BB%CE%B7%CF%82_%CE%94.,_1964-_,_%CF%83%CF%85%CE%B3%CE%B3%CF%81%CE%B1%CF%86%CE%AD%CE%B1%CF%82/%CE%A8%CE%B9%CF%84_%CE%BA%CE%B1%CE%B9_%CE%9C%CF%80%CE%B1%CF%86_%CE%BC%CF%85%CF%83%CF%84%CE%B9%CE%BA%CE%BF%CE%AF_%CF%80%CF%81%CE%AC%CE%BA%CF%84%CE%BF%CF%81%CE%B5%CF%82_%CE%B4%CE%AF%CF%89%CE%BE%CE%B7%CF%82_%CF%80%CE%B5%CE%B9%CF%81%CE%B1%CF%84%CF%8E%CE%BD" TargetMode="External"/><Relationship Id="rId10" Type="http://schemas.openxmlformats.org/officeDocument/2006/relationships/hyperlink" Target="http://www.biblionet.gr/book/57583/%CE%97%CE%BB%CE%B9%CF%8C%CF%80%CE%BF%CF%85%CE%BB%CE%BF%CF%82,_%CE%92%CE%B1%CE%B3%CE%B3%CE%AD%CE%BB%CE%B7%CF%82_%CE%94.,_1964-_,_%CF%83%CF%85%CE%B3%CE%B3%CF%81%CE%B1%CF%86%CE%AD%CE%B1%CF%82/%CE%91%CF%87%CE%B5%CE%BB%CF%8E%CE%BF%CF%82_%CE%BF_%CE%B8%CE%B5%CF%8C%CF%82_%CF%80%CE%BF%CF%84%CE%B1%CE%BC%CF%8C%CF%82" TargetMode="External"/><Relationship Id="rId19" Type="http://schemas.openxmlformats.org/officeDocument/2006/relationships/hyperlink" Target="http://www.biblionet.gr/book/11580/%CE%97%CE%BB%CE%B9%CF%8C%CF%80%CE%BF%CF%85%CE%BB%CE%BF%CF%82,_%CE%92%CE%B1%CE%B3%CE%B3%CE%AD%CE%BB%CE%B7%CF%82_%CE%94.,_1964-_,_%CF%83%CF%85%CE%B3%CE%B3%CF%81%CE%B1%CF%86%CE%AD%CE%B1%CF%82/%CE%9F_%CE%A4%CF%81%CE%B9%CE%B3%CF%89%CE%BD%CE%BF%CF%88%CE%B1%CF%81%CE%BF%CF%8D%CE%BB%CE%B7%CF%82" TargetMode="External"/><Relationship Id="rId31" Type="http://schemas.openxmlformats.org/officeDocument/2006/relationships/hyperlink" Target="http://www.biblionet.gr/book/159881/%CE%97%CE%BB%CE%B9%CF%8C%CF%80%CE%BF%CF%85%CE%BB%CE%BF%CF%82,_%CE%92%CE%B1%CE%B3%CE%B3%CE%AD%CE%BB%CE%B7%CF%82_%CE%94.,_1964-_,_%CF%83%CF%85%CE%B3%CE%B3%CF%81%CE%B1%CF%86%CE%AD%CE%B1%CF%82/%CE%9A%CE%AC%CE%B8%CE%B5_%CE%BC%CE%AD%CF%81%CE%B1_%CE%A7%CF%81%CE%B9%CF%83%CF%84%CE%BF%CF%8D%CE%B3%CE%B5%CE%BD%CE%BD%CE%B1" TargetMode="External"/><Relationship Id="rId4" Type="http://schemas.openxmlformats.org/officeDocument/2006/relationships/hyperlink" Target="http://www.biblionet.gr/book/78101/%CE%97%CE%BB%CE%B9%CF%8C%CF%80%CE%BF%CF%85%CE%BB%CE%BF%CF%82,_%CE%92%CE%B1%CE%B3%CE%B3%CE%AD%CE%BB%CE%B7%CF%82_%CE%94.,_1964-_,_%CF%83%CF%85%CE%B3%CE%B3%CF%81%CE%B1%CF%86%CE%AD%CE%B1%CF%82/%CE%9A%CE%B1%CF%86%CE%AD_%CE%B1%CE%B7%CE%B4%CE%B9%CE%B1%CF%83%CF%84%CE%B9%CE%BA%CF%8C_%CE%BC%CF%80%CE%B1%CE%BB%CE%AC%CE%BA%CE%B9" TargetMode="External"/><Relationship Id="rId9" Type="http://schemas.openxmlformats.org/officeDocument/2006/relationships/hyperlink" Target="http://www.biblionet.gr/book/62610/%CE%97%CE%BB%CE%B9%CF%8C%CF%80%CE%BF%CF%85%CE%BB%CE%BF%CF%82,_%CE%92%CE%B1%CE%B3%CE%B3%CE%AD%CE%BB%CE%B7%CF%82_%CE%94.,_1964-_,_%CF%83%CF%85%CE%B3%CE%B3%CF%81%CE%B1%CF%86%CE%AD%CE%B1%CF%82/%CE%91%CE%B9%CE%B1%CE%BA%CF%8C%CF%82_%CE%BF_%CE%B2%CE%B1%CF%83%CE%B9%CE%BB%CE%B9%CE%AC%CF%82_%CF%84%CE%B7%CF%82_%CE%91%CE%AF%CE%B3%CE%B9%CE%BD%CE%B1%CF%82" TargetMode="External"/><Relationship Id="rId14" Type="http://schemas.openxmlformats.org/officeDocument/2006/relationships/hyperlink" Target="http://www.biblionet.gr/book/35056/%CE%97%CE%BB%CE%B9%CF%8C%CF%80%CE%BF%CF%85%CE%BB%CE%BF%CF%82,_%CE%92%CE%B1%CE%B3%CE%B3%CE%AD%CE%BB%CE%B7%CF%82_%CE%94.,_1964-_,_%CF%83%CF%85%CE%B3%CE%B3%CF%81%CE%B1%CF%86%CE%AD%CE%B1%CF%82/%CE%88%CF%84%CE%BF%CE%B9%CE%BC%CE%BF%CF%82_%CE%B1%CF%80%CF%8C_%CE%BA%CE%B1%CE%B9%CF%81%CF%8C" TargetMode="External"/><Relationship Id="rId22" Type="http://schemas.openxmlformats.org/officeDocument/2006/relationships/hyperlink" Target="http://www.biblionet.gr/book/192907/%CE%97%CE%BB%CE%B9%CF%8C%CF%80%CE%BF%CF%85%CE%BB%CE%BF%CF%82,_%CE%92%CE%B1%CE%B3%CE%B3%CE%AD%CE%BB%CE%B7%CF%82_%CE%94.,_1964-_,_%CF%83%CF%85%CE%B3%CE%B3%CF%81%CE%B1%CF%86%CE%AD%CE%B1%CF%82/%CE%A4%CF%81%CE%B9%CE%B3%CF%89%CE%BD%CE%BF%CF%88%CE%B1%CF%81%CE%BF%CF%8D%CE%BB%CE%B7,_%CE%BC%CE%B7%CE%BD_%CE%B5%CE%BC%CF%80%CE%B9%CF%83%CF%84%CE%B5%CF%8D%CE%B5%CF%83%CE%B1%CE%B9_%CF%80%CE%BF%CF%84%CE%AD..._%CE%B1%CF%87%CE%B9%CE%BD%CF%8C!" TargetMode="External"/><Relationship Id="rId27" Type="http://schemas.openxmlformats.org/officeDocument/2006/relationships/hyperlink" Target="http://www.biblionet.gr/book/172957/%CE%97%CE%BB%CE%B9%CF%8C%CF%80%CE%BF%CF%85%CE%BB%CE%BF%CF%82,_%CE%92%CE%B1%CE%B3%CE%B3%CE%AD%CE%BB%CE%B7%CF%82_%CE%94.,_1964-_,_%CF%83%CF%85%CE%B3%CE%B3%CF%81%CE%B1%CF%86%CE%AD%CE%B1%CF%82/Delete_%CF%83%CF%84%CE%BF%CE%BD_%CE%B7%CE%BB%CE%B5%CE%BA%CF%84%CF%81%CE%BF%CE%BD%CE%B9%CE%BA%CF%8C_%CE%B5%CE%BA%CF%86%CE%BF%CE%B2%CE%B9%CF%83%CE%BC%CF%8C" TargetMode="External"/><Relationship Id="rId30" Type="http://schemas.openxmlformats.org/officeDocument/2006/relationships/hyperlink" Target="http://www.biblionet.gr/book/154722/%CE%97%CE%BB%CE%B9%CF%8C%CF%80%CE%BF%CF%85%CE%BB%CE%BF%CF%82,_%CE%92%CE%B1%CE%B3%CE%B3%CE%AD%CE%BB%CE%B7%CF%82_%CE%94.,_1964-_,_%CF%83%CF%85%CE%B3%CE%B3%CF%81%CE%B1%CF%86%CE%AD%CE%B1%CF%82/%CE%98%CE%AC%CE%BB%CE%B1%CF%83%CF%83%CE%B5%CF%82_%CF%84%CE%BF%CF%85_%CE%AD%CF%81%CF%89%CF%84%CE%B1_%CE%BF%CF%85%CF%84%CE%BF%CF%80%CE%B9%CE%BA%CE%AD%CF%82" TargetMode="External"/><Relationship Id="rId35" Type="http://schemas.openxmlformats.org/officeDocument/2006/relationships/hyperlink" Target="http://www.biblionet.gr/book/169202/%CE%97%CE%BB%CE%B9%CF%8C%CF%80%CE%BF%CF%85%CE%BB%CE%BF%CF%82,_%CE%92%CE%B1%CE%B3%CE%B3%CE%AD%CE%BB%CE%B7%CF%82_%CE%94.,_1964-_,_%CF%83%CF%85%CE%B3%CE%B3%CF%81%CE%B1%CF%86%CE%AD%CE%B1%CF%82/%CE%A4%CE%BF_%CE%BE%CF%8D%CF%80%CE%BD%CE%B7%CE%BC%CE%B1_%CF%84%CE%B7%CF%82_%CF%86%CF%81%CE%AC%CE%BF%CF%85%CE%BB%CE%B1%CF%82"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biblionet.gr/book/186666/%CE%97%CE%BB%CE%B9%CF%8C%CF%80%CE%BF%CF%85%CE%BB%CE%BF%CF%82,_%CE%92%CE%B1%CE%B3%CE%B3%CE%AD%CE%BB%CE%B7%CF%82_%CE%94.,_1964-_,_%CF%83%CF%85%CE%B3%CE%B3%CF%81%CE%B1%CF%86%CE%AD%CE%B1%CF%82/%CE%94%CE%B5%CE%BD_%CF%84%CE%BF_%CE%AD%CE%BA%CE%B1%CE%BD%CE%B1_%CE%B5%CE%B3%CF%8E!" TargetMode="External"/><Relationship Id="rId13" Type="http://schemas.openxmlformats.org/officeDocument/2006/relationships/hyperlink" Target="http://www.biblionet.gr/book/193102/%CE%97%CE%BB%CE%B9%CF%8C%CF%80%CE%BF%CF%85%CE%BB%CE%BF%CF%82,_%CE%92%CE%B1%CE%B3%CE%B3%CE%AD%CE%BB%CE%B7%CF%82_%CE%94.,_1964-_,_%CF%83%CF%85%CE%B3%CE%B3%CF%81%CE%B1%CF%86%CE%AD%CE%B1%CF%82/%CE%9F_%CE%A6%CE%AE%CF%84%CE%B1" TargetMode="External"/><Relationship Id="rId18" Type="http://schemas.openxmlformats.org/officeDocument/2006/relationships/hyperlink" Target="http://www.biblionet.gr/book/117183/%CE%97%CE%BB%CE%B9%CF%8C%CF%80%CE%BF%CF%85%CE%BB%CE%BF%CF%82,_%CE%92%CE%B1%CE%B3%CE%B3%CE%AD%CE%BB%CE%B7%CF%82_%CE%94.,_1964-_,_%CF%83%CF%85%CE%B3%CE%B3%CF%81%CE%B1%CF%86%CE%AD%CE%B1%CF%82/%CE%86%CF%81%CE%B9%CF%83%CF%84%CE%B1_10!" TargetMode="External"/><Relationship Id="rId26" Type="http://schemas.openxmlformats.org/officeDocument/2006/relationships/hyperlink" Target="http://www.biblionet.gr/book/124487/%CE%97%CE%BB%CE%B9%CF%8C%CF%80%CE%BF%CF%85%CE%BB%CE%BF%CF%82,_%CE%92%CE%B1%CE%B3%CE%B3%CE%AD%CE%BB%CE%B7%CF%82_%CE%94.,_1964-_,_%CF%83%CF%85%CE%B3%CE%B3%CF%81%CE%B1%CF%86%CE%AD%CE%B1%CF%82/%CE%A4%CE%BF_%CF%87%CF%81%CE%B9%CF%83%CF%84%CE%BF%CF%85%CE%B3%CE%B5%CE%BD%CE%BD%CE%B9%CE%AC%CF%84%CE%B9%CE%BA%CE%BF_%CF%84%CF%81%CE%B1%CF%80%CE%AD%CE%B6%CE%B9_%CF%84%CE%BF%CF%85_%CE%92%CE%B9%CE%B2%CE%BB%CE%B9%CE%BF%CF%80%CF%8C%CE%BD%CF%84%CE%B9%CE%BA%CE%B1" TargetMode="External"/><Relationship Id="rId39" Type="http://schemas.openxmlformats.org/officeDocument/2006/relationships/image" Target="../media/image13.jpg"/><Relationship Id="rId3" Type="http://schemas.openxmlformats.org/officeDocument/2006/relationships/hyperlink" Target="http://www.biblionet.gr/book/206610/%CE%97%CE%BB%CE%B9%CF%8C%CF%80%CE%BF%CF%85%CE%BB%CE%BF%CF%82,_%CE%92%CE%B1%CE%B3%CE%B3%CE%AD%CE%BB%CE%B7%CF%82_%CE%94.,_1964-_,_%CF%83%CF%85%CE%B3%CE%B3%CF%81%CE%B1%CF%86%CE%AD%CE%B1%CF%82/%CE%92%CE%B9%CE%B2%CE%BB%CE%B9%CE%BF%CF%80%CF%8C%CE%BD%CF%84%CE%B9%CE%BA%CE%B1,_%CF%84%CE%B7_%CF%86%CE%B9%CE%BB%CE%B1%CE%BD%CE%B1%CE%B3%CE%BD%CF%89%CF%83%CE%AF%CE%B1_%CE%BC%CE%B7%CE%BD_%CF%84%CE%B7%CE%BD_%CE%BA%CF%85%CE%BD%CE%B7%CE%B3%CE%AC%CF%82" TargetMode="External"/><Relationship Id="rId21" Type="http://schemas.openxmlformats.org/officeDocument/2006/relationships/hyperlink" Target="http://www.biblionet.gr/book/122434/%CE%97%CE%BB%CE%B9%CF%8C%CF%80%CE%BF%CF%85%CE%BB%CE%BF%CF%82,_%CE%92%CE%B1%CE%B3%CE%B3%CE%AD%CE%BB%CE%B7%CF%82_%CE%94.,_1964-_,_%CF%83%CF%85%CE%B3%CE%B3%CF%81%CE%B1%CF%86%CE%AD%CE%B1%CF%82/%CE%9F_%CE%A4%CF%81%CE%B9%CE%B3%CF%89%CE%BD%CE%BF%CF%88%CE%B1%CF%81%CE%BF%CF%8D%CE%BB%CE%B7%CF%82_%CE%BA%CE%AC%CE%BD%CE%B5%CE%B9_%CF%80%CE%AC%CF%81%CF%84%CE%B9" TargetMode="External"/><Relationship Id="rId34" Type="http://schemas.openxmlformats.org/officeDocument/2006/relationships/hyperlink" Target="http://www.biblionet.gr/book/102787/%CE%97%CE%BB%CE%B9%CF%8C%CF%80%CE%BF%CF%85%CE%BB%CE%BF%CF%82,_%CE%92%CE%B1%CE%B3%CE%B3%CE%AD%CE%BB%CE%B7%CF%82_%CE%94.,_1964-_,_%CF%83%CF%85%CE%B3%CE%B3%CF%81%CE%B1%CF%86%CE%AD%CE%B1%CF%82/%CE%88%CF%84%CE%BF%CE%B9%CE%BC%CE%BF%CF%82_%CE%B1%CF%80%CF%8C_%CE%BA%CE%B1%CE%B9%CF%81%CF%8C" TargetMode="External"/><Relationship Id="rId7" Type="http://schemas.openxmlformats.org/officeDocument/2006/relationships/hyperlink" Target="http://www.biblionet.gr/book/198766/%CE%97%CE%BB%CE%B9%CF%8C%CF%80%CE%BF%CF%85%CE%BB%CE%BF%CF%82,_%CE%92%CE%B1%CE%B3%CE%B3%CE%AD%CE%BB%CE%B7%CF%82_%CE%94.,_1964-_,_%CF%83%CF%85%CE%B3%CE%B3%CF%81%CE%B1%CF%86%CE%AD%CE%B1%CF%82/%CE%9F%CE%B9_%CE%B9%CF%83%CF%84%CE%BF%CF%81%CE%AF%CE%B5%CF%82_%CF%84%CE%BF%CF%85_%CE%92%CE%B9%CE%B2%CE%BB%CE%B9%CE%BF%CF%80%CF%8C%CE%BD%CF%84%CE%B9%CE%BA%CE%B1" TargetMode="External"/><Relationship Id="rId12" Type="http://schemas.openxmlformats.org/officeDocument/2006/relationships/hyperlink" Target="http://www.biblionet.gr/book/189780/%CE%97%CE%BB%CE%B9%CF%8C%CF%80%CE%BF%CF%85%CE%BB%CE%BF%CF%82,_%CE%92%CE%B1%CE%B3%CE%B3%CE%AD%CE%BB%CE%B7%CF%82_%CE%94.,_1964-_,_%CF%83%CF%85%CE%B3%CE%B3%CF%81%CE%B1%CF%86%CE%AD%CE%B1%CF%82/%CE%9F_%CE%BA%CF%8C%CF%84%CF%83%CF%85%CF%86%CE%B1%CF%82_%CE%B1%CF%80%CE%B1%CE%B9%CF%84%CE%B5%CE%AF_%CF%84%CE%BF_%CE%B4%CE%AC%CF%83%CE%BF%CF%82_%CE%BD%CE%B1_%CF%83%CF%89%CE%B8%CE%B5%CE%AF" TargetMode="External"/><Relationship Id="rId17" Type="http://schemas.openxmlformats.org/officeDocument/2006/relationships/hyperlink" Target="http://www.biblionet.gr/book/132806/%CE%97%CE%BB%CE%B9%CF%8C%CF%80%CE%BF%CF%85%CE%BB%CE%BF%CF%82,_%CE%92%CE%B1%CE%B3%CE%B3%CE%AD%CE%BB%CE%B7%CF%82_%CE%94.,_1964-_,_%CF%83%CF%85%CE%B3%CE%B3%CF%81%CE%B1%CF%86%CE%AD%CE%B1%CF%82/%CE%A0%CE%B1%CE%AF%CE%BE%CE%B5_%CF%84%CE%BF_%CE%B1%CE%BD%CE%AC%CF%80%CE%BF%CE%B4%CE%B1" TargetMode="External"/><Relationship Id="rId25" Type="http://schemas.openxmlformats.org/officeDocument/2006/relationships/hyperlink" Target="http://www.biblionet.gr/book/125925/%CE%97%CE%BB%CE%B9%CF%8C%CF%80%CE%BF%CF%85%CE%BB%CE%BF%CF%82,_%CE%92%CE%B1%CE%B3%CE%B3%CE%AD%CE%BB%CE%B7%CF%82_%CE%94.,_1964-_,_%CF%83%CF%85%CE%B3%CE%B3%CF%81%CE%B1%CF%86%CE%AD%CE%B1%CF%82/%CE%A4%CE%B1_%CE%A7%CF%81%CE%B9%CF%83%CF%84%CE%BF%CF%8D%CE%B3%CE%B5%CE%BD%CE%BD%CE%B1_%CF%84%CF%89%CE%BD_%CF%80%CE%B1%CE%B9%CE%B4%CE%B9%CF%8E%CE%BD" TargetMode="External"/><Relationship Id="rId33" Type="http://schemas.openxmlformats.org/officeDocument/2006/relationships/hyperlink" Target="http://www.biblionet.gr/book/114137/%CE%97%CE%BB%CE%B9%CF%8C%CF%80%CE%BF%CF%85%CE%BB%CE%BF%CF%82,_%CE%92%CE%B1%CE%B3%CE%B3%CE%AD%CE%BB%CE%B7%CF%82_%CE%94.,_1964-_,_%CF%83%CF%85%CE%B3%CE%B3%CF%81%CE%B1%CF%86%CE%AD%CE%B1%CF%82/%CE%A4%CE%BF_%CF%80%CE%B1%CF%81%CE%B1%CE%BC%CF%8D%CE%B8%CE%B9_%CF%84%CE%B7%CF%82_%CE%B3%CE%AD%CF%86%CF%85%CF%81%CE%B1%CF%82" TargetMode="External"/><Relationship Id="rId38" Type="http://schemas.openxmlformats.org/officeDocument/2006/relationships/image" Target="../media/image12.jpg"/><Relationship Id="rId2" Type="http://schemas.openxmlformats.org/officeDocument/2006/relationships/notesSlide" Target="../notesSlides/notesSlide7.xml"/><Relationship Id="rId16" Type="http://schemas.openxmlformats.org/officeDocument/2006/relationships/hyperlink" Target="http://www.biblionet.gr/book/136687/%CE%97%CE%BB%CE%B9%CF%8C%CF%80%CE%BF%CF%85%CE%BB%CE%BF%CF%82,_%CE%92%CE%B1%CE%B3%CE%B3%CE%AD%CE%BB%CE%B7%CF%82_%CE%94.,_1964-_,_%CF%83%CF%85%CE%B3%CE%B3%CF%81%CE%B1%CF%86%CE%AD%CE%B1%CF%82/%CE%9F_%CE%9A%CE%B1%CE%BB%CE%BF%CE%BA%CE%AC%CE%BD%CF%84%CE%B6%CE%B1%CF%81%CE%BF%CF%82_%CF%83%CF%8E%CE%B6%CE%B5%CE%B9_%CF%84%CE%BF_%CE%9A%CE%B1%CE%BB%CE%B9%CE%BA%CE%B1%CE%BD%CF%84%CE%B6%CE%B1%CF%81%CE%BF%CF%87%CF%89%CF%81%CE%B9%CF%8C" TargetMode="External"/><Relationship Id="rId20" Type="http://schemas.openxmlformats.org/officeDocument/2006/relationships/hyperlink" Target="http://www.biblionet.gr/book/121850/%CE%97%CE%BB%CE%B9%CF%8C%CF%80%CE%BF%CF%85%CE%BB%CE%BF%CF%82,_%CE%92%CE%B1%CE%B3%CE%B3%CE%AD%CE%BB%CE%B7%CF%82_%CE%94.,_1964-_,_%CF%83%CF%85%CE%B3%CE%B3%CF%81%CE%B1%CF%86%CE%AD%CE%B1%CF%82/%CE%9C%CE%B1%CF%81%CE%B9%CE%AC%CE%BD%CE%BD%CE%B1,_%CF%84%CE%BF_%CE%BA%CE%BF%CF%81%CE%AF%CF%84%CF%83%CE%B9_%CF%80%CE%BF%CF%85_%CF%80%CE%B5%CF%84%CE%AC%CE%B5%CE%B9" TargetMode="External"/><Relationship Id="rId29" Type="http://schemas.openxmlformats.org/officeDocument/2006/relationships/hyperlink" Target="http://www.biblionet.gr/book/108703/%CE%97%CE%BB%CE%B9%CF%8C%CF%80%CE%BF%CF%85%CE%BB%CE%BF%CF%82,_%CE%92%CE%B1%CE%B3%CE%B3%CE%AD%CE%BB%CE%B7%CF%82_%CE%94.,_1964-_,_%CF%83%CF%85%CE%B3%CE%B3%CF%81%CE%B1%CF%86%CE%AD%CE%B1%CF%82/%CE%91%CF%86%CE%B7%CE%B3%CE%AE%CF%83%CE%B5%CE%B9%CF%82_%CE%B1%CF%80%CF%8C_%CF%84%CE%B7_%CE%BC%CF%85%CE%B8%CE%BF%CE%BB%CE%BF%CE%B3%CE%AF%CE%B1" TargetMode="External"/><Relationship Id="rId1" Type="http://schemas.openxmlformats.org/officeDocument/2006/relationships/slideLayout" Target="../slideLayouts/slideLayout3.xml"/><Relationship Id="rId6" Type="http://schemas.openxmlformats.org/officeDocument/2006/relationships/hyperlink" Target="http://www.biblionet.gr/book/205868/%CE%97%CE%BB%CE%B9%CF%8C%CF%80%CE%BF%CF%85%CE%BB%CE%BF%CF%82,_%CE%92%CE%B1%CE%B3%CE%B3%CE%AD%CE%BB%CE%B7%CF%82_%CE%94.,_1964-_,_%CF%83%CF%85%CE%B3%CE%B3%CF%81%CE%B1%CF%86%CE%AD%CE%B1%CF%82/%CE%A4%CE%BF_" TargetMode="External"/><Relationship Id="rId11" Type="http://schemas.openxmlformats.org/officeDocument/2006/relationships/hyperlink" Target="http://www.biblionet.gr/book/105856/%CE%97%CE%BB%CE%B9%CF%8C%CF%80%CE%BF%CF%85%CE%BB%CE%BF%CF%82,_%CE%92%CE%B1%CE%B3%CE%B3%CE%AD%CE%BB%CE%B7%CF%82_%CE%94.,_1964-_,_%CF%83%CF%85%CE%B3%CE%B3%CF%81%CE%B1%CF%86%CE%AD%CE%B1%CF%82/%CE%9C%CF%85%CF%83%CF%84%CE%AE%CF%81%CE%B9%CE%BF_%CF%83%CF%84%CE%B7_%CE%B2%CE%B9%CE%B2%CE%BB%CE%B9%CE%BF%CF%80%CE%BF%CE%BD%CF%84%CE%B9%CE%BA%CE%BF%CE%B8%CE%AE%CE%BA%CE%B7" TargetMode="External"/><Relationship Id="rId24" Type="http://schemas.openxmlformats.org/officeDocument/2006/relationships/hyperlink" Target="http://www.biblionet.gr/book/116861/%CE%97%CE%BB%CE%B9%CF%8C%CF%80%CE%BF%CF%85%CE%BB%CE%BF%CF%82,_%CE%92%CE%B1%CE%B3%CE%B3%CE%AD%CE%BB%CE%B7%CF%82_%CE%94.,_1964-_,_%CF%83%CF%85%CE%B3%CE%B3%CF%81%CE%B1%CF%86%CE%AD%CE%B1%CF%82/%CE%A4%CE%B1_%CE%B3%CE%B5%CE%BD%CE%AD%CE%B8%CE%BB%CE%B9%CE%B1_%CF%84%CE%BF%CF%85_%CE%A4%CF%81%CE%B9%CE%B3%CF%89%CE%BD%CE%BF%CF%88%CE%B1%CF%81%CE%BF%CF%8D%CE%BB%CE%B7" TargetMode="External"/><Relationship Id="rId32" Type="http://schemas.openxmlformats.org/officeDocument/2006/relationships/hyperlink" Target="http://www.biblionet.gr/book/113153/%CE%97%CE%BB%CE%B9%CF%8C%CF%80%CE%BF%CF%85%CE%BB%CE%BF%CF%82,_%CE%92%CE%B1%CE%B3%CE%B3%CE%AD%CE%BB%CE%B7%CF%82_%CE%94.,_1964-_,_%CF%83%CF%85%CE%B3%CE%B3%CF%81%CE%B1%CF%86%CE%AD%CE%B1%CF%82/%CE%A0%CE%BF%CF%8D_%CF%80%CE%AE%CE%B3%CE%B1%CE%BD_%CF%84%CE%B1_%CE%A7%CF%81%CE%B9%CF%83%CF%84%CE%BF%CF%8D%CE%B3%CE%B5%CE%BD%CE%BD%CE%B1;" TargetMode="External"/><Relationship Id="rId37" Type="http://schemas.openxmlformats.org/officeDocument/2006/relationships/hyperlink" Target="http://www.biblionet.gr/book/87482/%CE%97%CE%BB%CE%B9%CF%8C%CF%80%CE%BF%CF%85%CE%BB%CE%BF%CF%82,_%CE%92%CE%B1%CE%B3%CE%B3%CE%AD%CE%BB%CE%B7%CF%82_%CE%94.,_1964-_,_%CF%83%CF%85%CE%B3%CE%B3%CF%81%CE%B1%CF%86%CE%AD%CE%B1%CF%82/%CE%97_%CE%88%CE%BC%CF%80%CE%BD%CE%B5%CF%85%CF%83%CE%B7_%CE%BC%CE%BF%CF%85_%CE%B5%CE%AF%CF%80%CE%B5_%CE%BD%CE%B1_%CF%83%CE%B1%CF%82_%CF%80%CF%89..._%CE%B4%CE%AD%CE%BA%CE%B1_%CF%80%CE%B1%CF%81%CE%B1%CE%BC%CF%8D%CE%B8%CE%B9%CE%B1_%CE%BA%CE%B1%CE%B9_%CE%BC%CE%B9%CF%83%CF%8C" TargetMode="External"/><Relationship Id="rId5" Type="http://schemas.openxmlformats.org/officeDocument/2006/relationships/hyperlink" Target="http://www.biblionet.gr/book/205043/%CE%97%CE%BB%CE%B9%CF%8C%CF%80%CE%BF%CF%85%CE%BB%CE%BF%CF%82,_%CE%92%CE%B1%CE%B3%CE%B3%CE%AD%CE%BB%CE%B7%CF%82_%CE%94.,_1964-_,_%CF%83%CF%85%CE%B3%CE%B3%CF%81%CE%B1%CF%86%CE%AD%CE%B1%CF%82/%CE%A4%CE%B1_%CE%A7%CF%81%CE%B9%CF%83%CF%84%CE%BF%CF%8D%CE%B3%CE%B5%CE%BD%CE%BD%CE%B1_%CF%84%CF%89%CE%BD_%CF%80%CE%B1%CE%B9%CE%B4%CE%B9%CF%8E%CE%BD" TargetMode="External"/><Relationship Id="rId15" Type="http://schemas.openxmlformats.org/officeDocument/2006/relationships/hyperlink" Target="http://www.biblionet.gr/book/136684/%CE%97%CE%BB%CE%B9%CF%8C%CF%80%CE%BF%CF%85%CE%BB%CE%BF%CF%82,_%CE%92%CE%B1%CE%B3%CE%B3%CE%AD%CE%BB%CE%B7%CF%82_%CE%94.,_1964-_,_%CF%83%CF%85%CE%B3%CE%B3%CF%81%CE%B1%CF%86%CE%AD%CE%B1%CF%82/%CE%97_%CE%9C%CE%B5%CF%83%CF%8C%CE%B3%CE%B5%CE%B9%CE%BF%CF%82_%CE%B5%CE%AF%CE%BC%CE%B1%CE%B9_%CE%B5%CE%B3%CF%8E_%CE%BA%CE%B1%CE%B9_%CE%B4%CE%B5%CE%BD_%CE%B5%CE%AF%CE%BC%CE%B1%CE%B9_%CF%80%CE%B9%CE%B1_%CE%B5%CE%B4%CF%8E!" TargetMode="External"/><Relationship Id="rId23" Type="http://schemas.openxmlformats.org/officeDocument/2006/relationships/hyperlink" Target="http://www.biblionet.gr/book/122432/%CE%97%CE%BB%CE%B9%CF%8C%CF%80%CE%BF%CF%85%CE%BB%CE%BF%CF%82,_%CE%92%CE%B1%CE%B3%CE%B3%CE%AD%CE%BB%CE%B7%CF%82_%CE%94.,_1964-_,_%CF%83%CF%85%CE%B3%CE%B3%CF%81%CE%B1%CF%86%CE%AD%CE%B1%CF%82/%CE%9F%CE%B9_%CF%86%CE%AF%CE%BB%CE%BF%CE%B9_%CF%84%CE%BF%CF%85_%CE%A4%CF%81%CE%B9%CE%B3%CF%89%CE%BD%CE%BF%CF%88%CE%B1%CF%81%CE%BF%CF%8D%CE%BB%CE%B7" TargetMode="External"/><Relationship Id="rId28" Type="http://schemas.openxmlformats.org/officeDocument/2006/relationships/hyperlink" Target="http://www.biblionet.gr/book/122433/%CE%97%CE%BB%CE%B9%CF%8C%CF%80%CE%BF%CF%85%CE%BB%CE%BF%CF%82,_%CE%92%CE%B1%CE%B3%CE%B3%CE%AD%CE%BB%CE%B7%CF%82_%CE%94.,_1964-_,_%CF%83%CF%85%CE%B3%CE%B3%CF%81%CE%B1%CF%86%CE%AD%CE%B1%CF%82/%CE%A4%CF%81%CE%B9%CE%B3%CF%89%CE%BD%CE%BF%CF%88%CE%B1%CF%81%CE%BF%CF%8D%CE%BB%CE%B7%CF%82,_%CE%A0%CE%B1%CE%AF%CE%B6%CF%89_%CE%BA%CE%B1%CE%B9_%CE%BC%CE%B5%CF%84%CF%81%CF%8E" TargetMode="External"/><Relationship Id="rId36" Type="http://schemas.openxmlformats.org/officeDocument/2006/relationships/hyperlink" Target="http://www.biblionet.gr/book/93156/%CE%97%CE%BB%CE%B9%CF%8C%CF%80%CE%BF%CF%85%CE%BB%CE%BF%CF%82,_%CE%92%CE%B1%CE%B3%CE%B3%CE%AD%CE%BB%CE%B7%CF%82_%CE%94.,_1964-_,_%CF%83%CF%85%CE%B3%CE%B3%CF%81%CE%B1%CF%86%CE%AD%CE%B1%CF%82/%CE%A0%CE%AC%CE%BB%CE%B9_%CF%84%CE%B7%CE%BB%CE%B5%CF%8C%CF%81%CE%B1%CF%83%CE%B7,_%CE%98%CE%AD%CE%BC%CE%BF;" TargetMode="External"/><Relationship Id="rId10" Type="http://schemas.openxmlformats.org/officeDocument/2006/relationships/hyperlink" Target="http://www.biblionet.gr/book/163269/%CE%97%CE%BB%CE%B9%CF%8C%CF%80%CE%BF%CF%85%CE%BB%CE%BF%CF%82,_%CE%92%CE%B1%CE%B3%CE%B3%CE%AD%CE%BB%CE%B7%CF%82_%CE%94.,_1964-_,_%CF%83%CF%85%CE%B3%CE%B3%CF%81%CE%B1%CF%86%CE%AD%CE%B1%CF%82/%CE%9C%CE%B5_%CF%84%CE%BF_%CF%80%CE%BF%CE%B4%CE%AE%CE%BB%CE%B1%CF%84%CF%8C_%CE%BC%CE%BF%CF%85_%CE%B1%CF%81%CF%87%CE%B7%CE%B3%CF%8C_%CF%84%CE%BF_%CE%B1%CF%85%CF%84%CE%BF%CE%BA%CE%AF%CE%BD%CE%B7%CF%84%CE%BF_%CE%BD%CE%B9%CE%BA%CF%8E" TargetMode="External"/><Relationship Id="rId19" Type="http://schemas.openxmlformats.org/officeDocument/2006/relationships/hyperlink" Target="http://www.biblionet.gr/book/121356/%CE%97%CE%BB%CE%B9%CF%8C%CF%80%CE%BF%CF%85%CE%BB%CE%BF%CF%82,_%CE%92%CE%B1%CE%B3%CE%B3%CE%AD%CE%BB%CE%B7%CF%82_%CE%94.,_1964-_,_%CF%83%CF%85%CE%B3%CE%B3%CF%81%CE%B1%CF%86%CE%AD%CE%B1%CF%82/%CE%96%CE%B7%CF%84%CF%8E_%CE%BC%CE%B1%CE%BC%CE%AC_%CE%AE_%CE%96%CE%AE%CF%84%CF%89_%CE%B7_%CE%BC%CE%B1%CE%BC%CE%AC!" TargetMode="External"/><Relationship Id="rId31" Type="http://schemas.openxmlformats.org/officeDocument/2006/relationships/hyperlink" Target="http://www.biblionet.gr/book/107730/%CE%97%CE%BB%CE%B9%CF%8C%CF%80%CE%BF%CF%85%CE%BB%CE%BF%CF%82,_%CE%92%CE%B1%CE%B3%CE%B3%CE%AD%CE%BB%CE%B7%CF%82_%CE%94.,_1964-_,_%CF%83%CF%85%CE%B3%CE%B3%CF%81%CE%B1%CF%86%CE%AD%CE%B1%CF%82/%CE%A0%CE%B1%CF%81%CE%B1%CE%BC%CF%8D%CE%B8%CE%B9%CE%B1_%CE%BD%CE%B1_%CF%84%CE%B1_%CF%86%CE%B1%CF%82_%CF%83%CF%84%CE%BF_%CF%80%CE%B9%CE%AC%CF%84%CE%BF" TargetMode="External"/><Relationship Id="rId4" Type="http://schemas.openxmlformats.org/officeDocument/2006/relationships/hyperlink" Target="http://www.biblionet.gr/book/205546/%CE%97%CE%BB%CE%B9%CF%8C%CF%80%CE%BF%CF%85%CE%BB%CE%BF%CF%82,_%CE%92%CE%B1%CE%B3%CE%B3%CE%AD%CE%BB%CE%B7%CF%82_%CE%94.,_1964-_,_%CF%83%CF%85%CE%B3%CE%B3%CF%81%CE%B1%CF%86%CE%AD%CE%B1%CF%82/%CE%9F_%CE%B1%CE%BB%CE%B7%CE%B8%CE%B9%CE%BD%CF%8C%CF%82_%CE%A4%CF%81%CE%B9%CE%BA%CE%B5%CF%81%CE%AC%CF%84%CF%89%CF%88_%CF%86%CE%BF%CE%B2%CE%AC%CF%84%CE%B1%CE%B9;" TargetMode="External"/><Relationship Id="rId9" Type="http://schemas.openxmlformats.org/officeDocument/2006/relationships/hyperlink" Target="http://www.biblionet.gr/book/186211/%CE%97%CE%BB%CE%B9%CF%8C%CF%80%CE%BF%CF%85%CE%BB%CE%BF%CF%82,_%CE%92%CE%B1%CE%B3%CE%B3%CE%AD%CE%BB%CE%B7%CF%82_%CE%94.,_1964-_,_%CF%83%CF%85%CE%B3%CE%B3%CF%81%CE%B1%CF%86%CE%AD%CE%B1%CF%82/%CE%97_%CE%9C%CE%B5%CF%83%CF%8C%CE%B3%CE%B5%CE%B9%CE%BF%CF%82_%CE%B5%CE%AF%CE%BC%CE%B1%CE%B9_%CE%B5%CE%B3%CF%8E_%CE%BA%CE%B1%CE%B9_%CE%B4%CE%B5%CE%BD_%CE%B5%CE%AF%CE%BC%CE%B1%CE%B9_%CF%80%CE%B9%CE%B1_%CE%B5%CE%B4%CF%8E!" TargetMode="External"/><Relationship Id="rId14" Type="http://schemas.openxmlformats.org/officeDocument/2006/relationships/hyperlink" Target="http://www.biblionet.gr/book/140825/%CE%97%CE%BB%CE%B9%CF%8C%CF%80%CE%BF%CF%85%CE%BB%CE%BF%CF%82,_%CE%92%CE%B1%CE%B3%CE%B3%CE%AD%CE%BB%CE%B7%CF%82_%CE%94.,_1964-_,_%CF%83%CF%85%CE%B3%CE%B3%CF%81%CE%B1%CF%86%CE%AD%CE%B1%CF%82/%CE%A0%CE%BF%CF%8D_%CF%80%CE%AE%CE%B3%CE%B5_%CF%84%CE%BF_%CE%A0%CE%AC%CF%83%CF%87%CE%B1;" TargetMode="External"/><Relationship Id="rId22" Type="http://schemas.openxmlformats.org/officeDocument/2006/relationships/hyperlink" Target="http://www.biblionet.gr/book/121638/%CE%97%CE%BB%CE%B9%CF%8C%CF%80%CE%BF%CF%85%CE%BB%CE%BF%CF%82,_%CE%92%CE%B1%CE%B3%CE%B3%CE%AD%CE%BB%CE%B7%CF%82_%CE%94.,_1964-_,_%CF%83%CF%85%CE%B3%CE%B3%CF%81%CE%B1%CF%86%CE%AD%CE%B1%CF%82/%CE%9F_%CE%A4%CF%81%CE%B9%CE%B3%CF%89%CE%BD%CE%BF%CF%88%CE%B1%CF%81%CE%BF%CF%8D%CE%BB%CE%B7%CF%82_%CF%83'_%CE%B1%CE%B3%CE%B1%CF%80%CE%AC%CE%B5%CE%B9" TargetMode="External"/><Relationship Id="rId27" Type="http://schemas.openxmlformats.org/officeDocument/2006/relationships/hyperlink" Target="http://www.biblionet.gr/book/122431/%CE%97%CE%BB%CE%B9%CF%8C%CF%80%CE%BF%CF%85%CE%BB%CE%BF%CF%82,_%CE%92%CE%B1%CE%B3%CE%B3%CE%AD%CE%BB%CE%B7%CF%82_%CE%94.,_1964-_,_%CF%83%CF%85%CE%B3%CE%B3%CF%81%CE%B1%CF%86%CE%AD%CE%B1%CF%82/%CE%A4%CF%81%CE%B9%CE%B3%CF%89%CE%BD%CE%BF%CF%88%CE%B1%CF%81%CE%BF%CF%8D%CE%BB%CE%B7%CF%82,_%CE%9D%CE%B1_%CF%86%CE%BF%CF%81%CE%BF%CF%8D%CE%BD_%CF%84%CE%B1_%CF%88%CE%AC%CF%81%CE%B9%CE%B1_%CF%81%CE%BF%CF%8D%CF%87%CE%B1;" TargetMode="External"/><Relationship Id="rId30" Type="http://schemas.openxmlformats.org/officeDocument/2006/relationships/hyperlink" Target="http://www.biblionet.gr/book/106020/%CE%97%CE%BB%CE%B9%CF%8C%CF%80%CE%BF%CF%85%CE%BB%CE%BF%CF%82,_%CE%92%CE%B1%CE%B3%CE%B3%CE%AD%CE%BB%CE%B7%CF%82_%CE%94.,_1964-_,_%CF%83%CF%85%CE%B3%CE%B3%CF%81%CE%B1%CF%86%CE%AD%CE%B1%CF%82/%CE%9F_%CE%A4%CF%81%CE%B9%CE%B3%CF%89%CE%BD%CE%BF%CF%88%CE%B1%CF%81%CE%BF%CF%8D%CE%BB%CE%B7%CF%82_%CF%83%CF%84%CE%BF%CE%BD_%CE%BA%CF%8C%CF%83%CE%BC%CE%BF_%CF%84%CF%89%CE%BD_%CF%80%CE%B1%CF%81%CE%AC%CE%BE%CE%B5%CE%BD%CF%89%CE%BD_%CF%88%CE%B1%CF%81%CE%B9%CF%8E%CE%BD" TargetMode="External"/><Relationship Id="rId35" Type="http://schemas.openxmlformats.org/officeDocument/2006/relationships/hyperlink" Target="http://www.biblionet.gr/book/100231/%CE%97%CE%BB%CE%B9%CF%8C%CF%80%CE%BF%CF%85%CE%BB%CE%BF%CF%82,_%CE%92%CE%B1%CE%B3%CE%B3%CE%AD%CE%BB%CE%B7%CF%82_%CE%94.,_1964-_,_%CF%83%CF%85%CE%B3%CE%B3%CF%81%CE%B1%CF%86%CE%AD%CE%B1%CF%82/%CE%9C%CE%B5%CF%83%CE%B7%CE%BC%CE%AD%CF%81%CE%B9_%CE%BC%CE%B5_%CF%84%CE%BF_%CE%98%CE%AD%CE%BC%CE%B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
          <p:cNvSpPr txBox="1">
            <a:spLocks noGrp="1"/>
          </p:cNvSpPr>
          <p:nvPr>
            <p:ph type="ctrTitle"/>
          </p:nvPr>
        </p:nvSpPr>
        <p:spPr>
          <a:xfrm>
            <a:off x="923705" y="4535091"/>
            <a:ext cx="10099500" cy="1646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15AA9B"/>
              </a:buClr>
              <a:buSzPts val="7200"/>
              <a:buFont typeface="Trebuchet MS"/>
              <a:buNone/>
            </a:pPr>
            <a:r>
              <a:rPr lang="el-GR" sz="7200">
                <a:solidFill>
                  <a:srgbClr val="15AA9B"/>
                </a:solidFill>
              </a:rPr>
              <a:t>ΒΑΓΓΕΛΗΣ ΗΛΙΟΠΟΥΛΟΣ</a:t>
            </a:r>
            <a:endParaRPr sz="7200">
              <a:solidFill>
                <a:srgbClr val="15AA9B"/>
              </a:solidFill>
            </a:endParaRPr>
          </a:p>
        </p:txBody>
      </p:sp>
      <p:pic>
        <p:nvPicPr>
          <p:cNvPr id="148" name="Google Shape;148;p1"/>
          <p:cNvPicPr preferRelativeResize="0"/>
          <p:nvPr/>
        </p:nvPicPr>
        <p:blipFill rotWithShape="1">
          <a:blip r:embed="rId3">
            <a:alphaModFix/>
          </a:blip>
          <a:srcRect/>
          <a:stretch/>
        </p:blipFill>
        <p:spPr>
          <a:xfrm>
            <a:off x="4631938" y="0"/>
            <a:ext cx="7560062" cy="5052546"/>
          </a:xfrm>
          <a:prstGeom prst="rect">
            <a:avLst/>
          </a:prstGeom>
          <a:noFill/>
          <a:ln>
            <a:noFill/>
          </a:ln>
        </p:spPr>
      </p:pic>
      <p:pic>
        <p:nvPicPr>
          <p:cNvPr id="149" name="Google Shape;149;p1"/>
          <p:cNvPicPr preferRelativeResize="0"/>
          <p:nvPr/>
        </p:nvPicPr>
        <p:blipFill rotWithShape="1">
          <a:blip r:embed="rId4">
            <a:alphaModFix/>
          </a:blip>
          <a:srcRect/>
          <a:stretch/>
        </p:blipFill>
        <p:spPr>
          <a:xfrm>
            <a:off x="0" y="1"/>
            <a:ext cx="4631938" cy="5052546"/>
          </a:xfrm>
          <a:prstGeom prst="rect">
            <a:avLst/>
          </a:prstGeom>
          <a:noFill/>
          <a:ln>
            <a:noFill/>
          </a:ln>
        </p:spPr>
      </p:pic>
      <p:sp>
        <p:nvSpPr>
          <p:cNvPr id="150" name="Google Shape;150;p1"/>
          <p:cNvSpPr txBox="1"/>
          <p:nvPr/>
        </p:nvSpPr>
        <p:spPr>
          <a:xfrm>
            <a:off x="8705525" y="6181500"/>
            <a:ext cx="4729500" cy="507900"/>
          </a:xfrm>
          <a:prstGeom prst="rect">
            <a:avLst/>
          </a:prstGeom>
          <a:noFill/>
          <a:ln>
            <a:noFill/>
          </a:ln>
        </p:spPr>
        <p:txBody>
          <a:bodyPr spcFirstLastPara="1" wrap="square" lIns="91425" tIns="91425" rIns="91425" bIns="91425" anchor="b" anchorCtr="0">
            <a:spAutoFit/>
          </a:bodyPr>
          <a:lstStyle/>
          <a:p>
            <a:pPr marL="0" lvl="0" indent="0" algn="l" rtl="0">
              <a:spcBef>
                <a:spcPts val="0"/>
              </a:spcBef>
              <a:spcAft>
                <a:spcPts val="0"/>
              </a:spcAft>
              <a:buNone/>
            </a:pPr>
            <a:r>
              <a:rPr lang="el-GR" sz="2100" b="1">
                <a:latin typeface="Trebuchet MS"/>
                <a:ea typeface="Trebuchet MS"/>
                <a:cs typeface="Trebuchet MS"/>
                <a:sym typeface="Trebuchet MS"/>
              </a:rPr>
              <a:t>Ανδριάνα Βασιλείου, Στ΄</a:t>
            </a:r>
            <a:r>
              <a:rPr lang="el-GR" sz="2000" b="1">
                <a:latin typeface="Trebuchet MS"/>
                <a:ea typeface="Trebuchet MS"/>
                <a:cs typeface="Trebuchet MS"/>
                <a:sym typeface="Trebuchet MS"/>
              </a:rPr>
              <a:t> 3</a:t>
            </a:r>
            <a:endParaRPr sz="2000" b="1">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slow" p14:dur="4400" advClick="0" advTm="4000">
        <p14:honeycomb/>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p:cNvSpPr txBox="1">
            <a:spLocks noGrp="1"/>
          </p:cNvSpPr>
          <p:nvPr>
            <p:ph type="title"/>
          </p:nvPr>
        </p:nvSpPr>
        <p:spPr>
          <a:xfrm>
            <a:off x="0" y="-281354"/>
            <a:ext cx="4501661" cy="7139354"/>
          </a:xfrm>
          <a:prstGeom prst="rect">
            <a:avLst/>
          </a:prstGeom>
          <a:noFill/>
          <a:ln>
            <a:noFill/>
          </a:ln>
        </p:spPr>
        <p:txBody>
          <a:bodyPr spcFirstLastPara="1" wrap="square" lIns="91425" tIns="45700" rIns="91425" bIns="45700" anchor="b" anchorCtr="0">
            <a:normAutofit fontScale="90000"/>
          </a:bodyPr>
          <a:lstStyle/>
          <a:p>
            <a:pPr marL="0" marR="0" lvl="0" indent="0" algn="l" rtl="0">
              <a:lnSpc>
                <a:spcPct val="100000"/>
              </a:lnSpc>
              <a:spcBef>
                <a:spcPts val="0"/>
              </a:spcBef>
              <a:spcAft>
                <a:spcPts val="0"/>
              </a:spcAft>
              <a:buClr>
                <a:srgbClr val="3F3F3F"/>
              </a:buClr>
              <a:buSzPct val="100000"/>
              <a:buFont typeface="Trebuchet MS"/>
              <a:buNone/>
            </a:pPr>
            <a:r>
              <a:rPr lang="el-GR" sz="2800" b="0" i="0" u="none" strike="noStrike" cap="none">
                <a:solidFill>
                  <a:srgbClr val="3F3F3F"/>
                </a:solidFill>
                <a:latin typeface="Trebuchet MS"/>
                <a:ea typeface="Trebuchet MS"/>
                <a:cs typeface="Trebuchet MS"/>
                <a:sym typeface="Trebuchet MS"/>
              </a:rPr>
              <a:t>Ο Βαγγέλης Ηλιόπουλος γεννήθηκε στην Αθήνα το 1964. Οι γονείς του, Έλληνες της διασποράς, μεγάλωσαν στην Αλεξάνδρεια και το Κάϊρο της Αιγύπτου με καταγωγή από την Πάτρα και την Κρήτη, και από την Ικαρία και την Κύπρο.</a:t>
            </a:r>
            <a:r>
              <a:rPr lang="el-GR" sz="2800" b="0" i="0" u="none" strike="noStrike" cap="none">
                <a:solidFill>
                  <a:srgbClr val="000000"/>
                </a:solidFill>
                <a:latin typeface="Trebuchet MS"/>
                <a:ea typeface="Trebuchet MS"/>
                <a:cs typeface="Trebuchet MS"/>
                <a:sym typeface="Trebuchet MS"/>
              </a:rPr>
              <a:t> Μεγάλωσε σε έναν μαγικό κήπο στην Αγία Παρασκευή Αττικής. Σήμερα, με τη γυναίκα του και τα δυο παιδία τους, ζουν μεταξύ Παιανίας Αττικής και Άκολης Αιγιάλειας</a:t>
            </a:r>
            <a:br>
              <a:rPr lang="el-GR" sz="2800" b="0" i="0" u="none" strike="noStrike" cap="none">
                <a:solidFill>
                  <a:srgbClr val="000000"/>
                </a:solidFill>
                <a:latin typeface="Trebuchet MS"/>
                <a:ea typeface="Trebuchet MS"/>
                <a:cs typeface="Trebuchet MS"/>
                <a:sym typeface="Trebuchet MS"/>
              </a:rPr>
            </a:br>
            <a:endParaRPr sz="2800"/>
          </a:p>
        </p:txBody>
      </p:sp>
      <p:pic>
        <p:nvPicPr>
          <p:cNvPr id="156" name="Google Shape;156;p2"/>
          <p:cNvPicPr preferRelativeResize="0"/>
          <p:nvPr/>
        </p:nvPicPr>
        <p:blipFill rotWithShape="1">
          <a:blip r:embed="rId3">
            <a:alphaModFix/>
          </a:blip>
          <a:srcRect/>
          <a:stretch/>
        </p:blipFill>
        <p:spPr>
          <a:xfrm>
            <a:off x="4742439" y="1104303"/>
            <a:ext cx="7250269" cy="48847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250"/>
                                        <p:tgtEl>
                                          <p:spTgt spid="155"/>
                                        </p:tgtEl>
                                      </p:cBhvr>
                                    </p:animEffect>
                                  </p:childTnLst>
                                </p:cTn>
                              </p:par>
                            </p:childTnLst>
                          </p:cTn>
                        </p:par>
                        <p:par>
                          <p:cTn id="8" fill="hold">
                            <p:stCondLst>
                              <p:cond delay="1250"/>
                            </p:stCondLst>
                            <p:childTnLst>
                              <p:par>
                                <p:cTn id="9" presetID="23" presetClass="entr" presetSubtype="16" fill="hold" nodeType="afterEffect">
                                  <p:stCondLst>
                                    <p:cond delay="0"/>
                                  </p:stCondLst>
                                  <p:childTnLst>
                                    <p:set>
                                      <p:cBhvr>
                                        <p:cTn id="10" dur="1" fill="hold">
                                          <p:stCondLst>
                                            <p:cond delay="0"/>
                                          </p:stCondLst>
                                        </p:cTn>
                                        <p:tgtEl>
                                          <p:spTgt spid="156"/>
                                        </p:tgtEl>
                                        <p:attrNameLst>
                                          <p:attrName>style.visibility</p:attrName>
                                        </p:attrNameLst>
                                      </p:cBhvr>
                                      <p:to>
                                        <p:strVal val="visible"/>
                                      </p:to>
                                    </p:set>
                                    <p:anim calcmode="lin" valueType="num">
                                      <p:cBhvr additive="base">
                                        <p:cTn id="11" dur="1500"/>
                                        <p:tgtEl>
                                          <p:spTgt spid="156"/>
                                        </p:tgtEl>
                                        <p:attrNameLst>
                                          <p:attrName>ppt_w</p:attrName>
                                        </p:attrNameLst>
                                      </p:cBhvr>
                                      <p:tavLst>
                                        <p:tav tm="0">
                                          <p:val>
                                            <p:strVal val="0"/>
                                          </p:val>
                                        </p:tav>
                                        <p:tav tm="100000">
                                          <p:val>
                                            <p:strVal val="#ppt_w"/>
                                          </p:val>
                                        </p:tav>
                                      </p:tavLst>
                                    </p:anim>
                                    <p:anim calcmode="lin" valueType="num">
                                      <p:cBhvr additive="base">
                                        <p:cTn id="12" dur="1500"/>
                                        <p:tgtEl>
                                          <p:spTgt spid="15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
          <p:cNvSpPr txBox="1"/>
          <p:nvPr/>
        </p:nvSpPr>
        <p:spPr>
          <a:xfrm>
            <a:off x="-1" y="0"/>
            <a:ext cx="5990493" cy="67403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b="0" i="0" u="none" strike="noStrike" cap="none">
                <a:solidFill>
                  <a:srgbClr val="000000"/>
                </a:solidFill>
                <a:latin typeface="Trebuchet MS"/>
                <a:ea typeface="Trebuchet MS"/>
                <a:cs typeface="Trebuchet MS"/>
                <a:sym typeface="Trebuchet MS"/>
              </a:rPr>
              <a:t>Σπούδασε Παιδαγωγικά και Θεολογία στο Πανεπιστήμιο Αθηνών (ΕΚΠΑ). Από το 1984 εργάζεται στην πρωτοβάθμια ιδιωτική εκπαίδευση.Το 1995 εκδόθηκε “Η περιπέτεια της ζαρωμένης κάλτσας»(Εκδόσεις Δελφίνι), το πρώτο του βιβλίο για παιδιά.Το 1997 κυκλοφόρησε το βιβλίο «Ο Τριγωνοψαρούλης» (Εκδόσεις Πατάκη). Το διαφορετικό ψάρι έγινε ο πιο διάσημος έλληνας σύγχρονος λογοτεχνικός ήρωας. Πέρα από την Ελλάδα και την Κύπρο οι περιπέτειές του μεταφράστηκαν και κυκλοφόρησαν στην Κορέα και στην Κίνα, ενώ για την παρουσίασή του σε σχολεία και λογοτεχνικά φεστιβάλ έχουν μεταφραστεί στην Ιταλία, στη Βουλγαρία και στη Γερμανία.</a:t>
            </a:r>
            <a:endParaRPr sz="2400">
              <a:solidFill>
                <a:schemeClr val="dk1"/>
              </a:solidFill>
              <a:latin typeface="Trebuchet MS"/>
              <a:ea typeface="Trebuchet MS"/>
              <a:cs typeface="Trebuchet MS"/>
              <a:sym typeface="Trebuchet MS"/>
            </a:endParaRPr>
          </a:p>
        </p:txBody>
      </p:sp>
      <p:pic>
        <p:nvPicPr>
          <p:cNvPr id="162" name="Google Shape;162;p3"/>
          <p:cNvPicPr preferRelativeResize="0"/>
          <p:nvPr/>
        </p:nvPicPr>
        <p:blipFill rotWithShape="1">
          <a:blip r:embed="rId3">
            <a:alphaModFix/>
          </a:blip>
          <a:srcRect/>
          <a:stretch/>
        </p:blipFill>
        <p:spPr>
          <a:xfrm>
            <a:off x="6317824" y="1899139"/>
            <a:ext cx="5874176" cy="54380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Effect transition="in" filter="fade">
                                      <p:cBhvr>
                                        <p:cTn id="7" dur="2250"/>
                                        <p:tgtEl>
                                          <p:spTgt spid="161">
                                            <p:txEl>
                                              <p:pRg st="0" end="0"/>
                                            </p:txEl>
                                          </p:spTgt>
                                        </p:tgtEl>
                                      </p:cBhvr>
                                    </p:animEffect>
                                  </p:childTnLst>
                                </p:cTn>
                              </p:par>
                            </p:childTnLst>
                          </p:cTn>
                        </p:par>
                        <p:par>
                          <p:cTn id="8" fill="hold">
                            <p:stCondLst>
                              <p:cond delay="2250"/>
                            </p:stCondLst>
                            <p:childTnLst>
                              <p:par>
                                <p:cTn id="9" presetID="10" presetClass="entr" presetSubtype="0" fill="hold" nodeType="afterEffect">
                                  <p:stCondLst>
                                    <p:cond delay="0"/>
                                  </p:stCondLst>
                                  <p:childTnLst>
                                    <p:set>
                                      <p:cBhvr>
                                        <p:cTn id="10" dur="1" fill="hold">
                                          <p:stCondLst>
                                            <p:cond delay="0"/>
                                          </p:stCondLst>
                                        </p:cTn>
                                        <p:tgtEl>
                                          <p:spTgt spid="162"/>
                                        </p:tgtEl>
                                        <p:attrNameLst>
                                          <p:attrName>style.visibility</p:attrName>
                                        </p:attrNameLst>
                                      </p:cBhvr>
                                      <p:to>
                                        <p:strVal val="visible"/>
                                      </p:to>
                                    </p:set>
                                    <p:animEffect transition="in" filter="fade">
                                      <p:cBhvr>
                                        <p:cTn id="11" dur="275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4"/>
          <p:cNvSpPr txBox="1"/>
          <p:nvPr/>
        </p:nvSpPr>
        <p:spPr>
          <a:xfrm>
            <a:off x="0" y="363415"/>
            <a:ext cx="5111262" cy="637097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77EEE1"/>
              </a:buClr>
              <a:buSzPts val="2400"/>
              <a:buFont typeface="Noto Sans Symbols"/>
              <a:buChar char="⮚"/>
            </a:pPr>
            <a:r>
              <a:rPr lang="el-GR" sz="2400" b="0" i="0" u="none" strike="noStrike" cap="none">
                <a:solidFill>
                  <a:srgbClr val="000000"/>
                </a:solidFill>
                <a:latin typeface="Trebuchet MS"/>
                <a:ea typeface="Trebuchet MS"/>
                <a:cs typeface="Trebuchet MS"/>
                <a:sym typeface="Trebuchet MS"/>
              </a:rPr>
              <a:t>Έργα του με τον Τριγωνοψαρούλη έχουν μεταφραστεί και κυκλοφορούν στην Κίνα και στην Κορέα. Ο Βιβλιοπόντικας και ο Θέμος στην Γερμανία, στην Κορέα, στη Μαλαισία και στην Τουρκία. Τέλος, από το 2008 έως το 2015 ήταν πρόεδρος του Κύκλου Ελληνικού Παιδικού Βιβλίου (ΙΒΒΥ). Ήταν υποψήφιος για τα διεθνή βραβεία Astrid Lindgren Memorial Award και Hans Christian Andersen Award. Το ελληνικό Τμήμα ΙΒΒΥ τον ανακήρυξε Πρεσβευτή Ελληνικού Παιδικού Βιβλίου 2018. </a:t>
            </a:r>
            <a:endParaRPr sz="2400" b="0" i="0" u="none" strike="noStrike" cap="none">
              <a:solidFill>
                <a:srgbClr val="000000"/>
              </a:solidFill>
              <a:latin typeface="Trebuchet MS"/>
              <a:ea typeface="Trebuchet MS"/>
              <a:cs typeface="Trebuchet MS"/>
              <a:sym typeface="Trebuchet MS"/>
            </a:endParaRPr>
          </a:p>
        </p:txBody>
      </p:sp>
      <p:pic>
        <p:nvPicPr>
          <p:cNvPr id="168" name="Google Shape;168;p4"/>
          <p:cNvPicPr preferRelativeResize="0"/>
          <p:nvPr/>
        </p:nvPicPr>
        <p:blipFill rotWithShape="1">
          <a:blip r:embed="rId3">
            <a:alphaModFix/>
          </a:blip>
          <a:srcRect/>
          <a:stretch/>
        </p:blipFill>
        <p:spPr>
          <a:xfrm>
            <a:off x="5268750" y="1336431"/>
            <a:ext cx="6956682" cy="45566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fade">
                                      <p:cBhvr>
                                        <p:cTn id="7" dur="1750"/>
                                        <p:tgtEl>
                                          <p:spTgt spid="167">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168"/>
                                        </p:tgtEl>
                                        <p:attrNameLst>
                                          <p:attrName>style.visibility</p:attrName>
                                        </p:attrNameLst>
                                      </p:cBhvr>
                                      <p:to>
                                        <p:strVal val="visible"/>
                                      </p:to>
                                    </p:set>
                                    <p:animEffect transition="in" filter="fade">
                                      <p:cBhvr>
                                        <p:cTn id="11" dur="2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txBox="1"/>
          <p:nvPr/>
        </p:nvSpPr>
        <p:spPr>
          <a:xfrm>
            <a:off x="-1" y="0"/>
            <a:ext cx="4865077" cy="661719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15AA9B"/>
              </a:buClr>
              <a:buSzPts val="2200"/>
              <a:buFont typeface="Noto Sans Symbols"/>
              <a:buChar char="⮚"/>
            </a:pPr>
            <a:r>
              <a:rPr lang="el-GR" sz="2200" b="1" i="0" u="none" strike="noStrike" cap="none">
                <a:solidFill>
                  <a:srgbClr val="000000"/>
                </a:solidFill>
                <a:latin typeface="Trebuchet MS"/>
                <a:ea typeface="Trebuchet MS"/>
                <a:cs typeface="Trebuchet MS"/>
                <a:sym typeface="Trebuchet MS"/>
              </a:rPr>
              <a:t>ΒΡΑΒΕΙΑ ΤΟΥ</a:t>
            </a:r>
            <a:endParaRPr/>
          </a:p>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a:p>
            <a:pPr marL="285750" marR="0" lvl="0" indent="-285750" algn="l" rtl="0">
              <a:lnSpc>
                <a:spcPct val="100000"/>
              </a:lnSpc>
              <a:spcBef>
                <a:spcPts val="0"/>
              </a:spcBef>
              <a:spcAft>
                <a:spcPts val="0"/>
              </a:spcAft>
              <a:buClr>
                <a:srgbClr val="15AA9B"/>
              </a:buClr>
              <a:buSzPts val="2400"/>
              <a:buFont typeface="Arial"/>
              <a:buChar char="•"/>
            </a:pPr>
            <a:r>
              <a:rPr lang="el-GR" sz="2400" b="0" i="0" u="none" strike="noStrike" cap="none">
                <a:solidFill>
                  <a:srgbClr val="000000"/>
                </a:solidFill>
                <a:latin typeface="Trebuchet MS"/>
                <a:ea typeface="Trebuchet MS"/>
                <a:cs typeface="Trebuchet MS"/>
                <a:sym typeface="Trebuchet MS"/>
              </a:rPr>
              <a:t>    Έπαινος του Κύκλου του Ελληνικού Παιδικού Βιβλίου για το έργο του "Ο Τριγωνοψαρούλης".</a:t>
            </a:r>
            <a:endParaRPr/>
          </a:p>
          <a:p>
            <a:pPr marL="285750" marR="0" lvl="0" indent="-285750" algn="l" rtl="0">
              <a:lnSpc>
                <a:spcPct val="100000"/>
              </a:lnSpc>
              <a:spcBef>
                <a:spcPts val="0"/>
              </a:spcBef>
              <a:spcAft>
                <a:spcPts val="0"/>
              </a:spcAft>
              <a:buClr>
                <a:srgbClr val="15AA9B"/>
              </a:buClr>
              <a:buSzPts val="2400"/>
              <a:buFont typeface="Arial"/>
              <a:buChar char="•"/>
            </a:pPr>
            <a:r>
              <a:rPr lang="el-GR" sz="2400" b="0" i="0" u="none" strike="noStrike" cap="none">
                <a:solidFill>
                  <a:srgbClr val="000000"/>
                </a:solidFill>
                <a:latin typeface="Trebuchet MS"/>
                <a:ea typeface="Trebuchet MS"/>
                <a:cs typeface="Trebuchet MS"/>
                <a:sym typeface="Trebuchet MS"/>
              </a:rPr>
              <a:t>    Βραβείο της Γυναικείας Λογοτεχνικής Συντροφιάς για τα έργα του "Έτοιμος από καιρό" και "Παίξε το ανάποδα" .</a:t>
            </a:r>
            <a:endParaRPr/>
          </a:p>
          <a:p>
            <a:pPr marL="285750" marR="0" lvl="0" indent="-285750" algn="l" rtl="0">
              <a:lnSpc>
                <a:spcPct val="100000"/>
              </a:lnSpc>
              <a:spcBef>
                <a:spcPts val="0"/>
              </a:spcBef>
              <a:spcAft>
                <a:spcPts val="0"/>
              </a:spcAft>
              <a:buClr>
                <a:srgbClr val="15AA9B"/>
              </a:buClr>
              <a:buSzPts val="2400"/>
              <a:buFont typeface="Arial"/>
              <a:buChar char="•"/>
            </a:pPr>
            <a:r>
              <a:rPr lang="el-GR" sz="2400" b="0" i="0" u="none" strike="noStrike" cap="none">
                <a:solidFill>
                  <a:srgbClr val="000000"/>
                </a:solidFill>
                <a:latin typeface="Trebuchet MS"/>
                <a:ea typeface="Trebuchet MS"/>
                <a:cs typeface="Trebuchet MS"/>
                <a:sym typeface="Trebuchet MS"/>
              </a:rPr>
              <a:t>    Βραβείο του περιοδικού «Διαβάζω» για το έργο του "Καφέ αηδιαστικό μπαλάκι"</a:t>
            </a:r>
            <a:endParaRPr/>
          </a:p>
          <a:p>
            <a:pPr marL="285750" marR="0" lvl="0" indent="-285750" algn="l" rtl="0">
              <a:lnSpc>
                <a:spcPct val="100000"/>
              </a:lnSpc>
              <a:spcBef>
                <a:spcPts val="0"/>
              </a:spcBef>
              <a:spcAft>
                <a:spcPts val="0"/>
              </a:spcAft>
              <a:buClr>
                <a:srgbClr val="15AA9B"/>
              </a:buClr>
              <a:buSzPts val="2400"/>
              <a:buFont typeface="Arial"/>
              <a:buChar char="•"/>
            </a:pPr>
            <a:r>
              <a:rPr lang="el-GR" sz="2400" b="0" i="0" u="none" strike="noStrike" cap="none">
                <a:solidFill>
                  <a:srgbClr val="000000"/>
                </a:solidFill>
                <a:latin typeface="Trebuchet MS"/>
                <a:ea typeface="Trebuchet MS"/>
                <a:cs typeface="Trebuchet MS"/>
                <a:sym typeface="Trebuchet MS"/>
              </a:rPr>
              <a:t>    Έπαινος Μορφωτικού Κέντρου της Πρεσβείας της Αραβικής Δημοκρατίας της Αιγύπτου για το βιβλίο "Και οι ιστορίες μεταναστεύουν"</a:t>
            </a:r>
            <a:endParaRPr sz="2400" b="0" i="0" u="none" strike="noStrike" cap="none">
              <a:solidFill>
                <a:srgbClr val="000000"/>
              </a:solidFill>
              <a:latin typeface="Trebuchet MS"/>
              <a:ea typeface="Trebuchet MS"/>
              <a:cs typeface="Trebuchet MS"/>
              <a:sym typeface="Trebuchet MS"/>
            </a:endParaRPr>
          </a:p>
        </p:txBody>
      </p:sp>
      <p:pic>
        <p:nvPicPr>
          <p:cNvPr id="174" name="Google Shape;174;p5"/>
          <p:cNvPicPr preferRelativeResize="0"/>
          <p:nvPr/>
        </p:nvPicPr>
        <p:blipFill rotWithShape="1">
          <a:blip r:embed="rId3">
            <a:alphaModFix/>
          </a:blip>
          <a:srcRect/>
          <a:stretch/>
        </p:blipFill>
        <p:spPr>
          <a:xfrm>
            <a:off x="5114302" y="3269295"/>
            <a:ext cx="2428396" cy="2747701"/>
          </a:xfrm>
          <a:prstGeom prst="rect">
            <a:avLst/>
          </a:prstGeom>
          <a:noFill/>
          <a:ln>
            <a:noFill/>
          </a:ln>
        </p:spPr>
      </p:pic>
      <p:pic>
        <p:nvPicPr>
          <p:cNvPr id="175" name="Google Shape;175;p5"/>
          <p:cNvPicPr preferRelativeResize="0"/>
          <p:nvPr/>
        </p:nvPicPr>
        <p:blipFill rotWithShape="1">
          <a:blip r:embed="rId4">
            <a:alphaModFix/>
          </a:blip>
          <a:srcRect/>
          <a:stretch/>
        </p:blipFill>
        <p:spPr>
          <a:xfrm>
            <a:off x="9083606" y="4324496"/>
            <a:ext cx="2794825" cy="2608503"/>
          </a:xfrm>
          <a:prstGeom prst="rect">
            <a:avLst/>
          </a:prstGeom>
          <a:noFill/>
          <a:ln>
            <a:noFill/>
          </a:ln>
        </p:spPr>
      </p:pic>
      <p:pic>
        <p:nvPicPr>
          <p:cNvPr id="176" name="Google Shape;176;p5"/>
          <p:cNvPicPr preferRelativeResize="0"/>
          <p:nvPr/>
        </p:nvPicPr>
        <p:blipFill rotWithShape="1">
          <a:blip r:embed="rId5">
            <a:alphaModFix/>
          </a:blip>
          <a:srcRect/>
          <a:stretch/>
        </p:blipFill>
        <p:spPr>
          <a:xfrm>
            <a:off x="5620498" y="4327223"/>
            <a:ext cx="2262553" cy="2556685"/>
          </a:xfrm>
          <a:prstGeom prst="rect">
            <a:avLst/>
          </a:prstGeom>
          <a:noFill/>
          <a:ln>
            <a:noFill/>
          </a:ln>
        </p:spPr>
      </p:pic>
      <p:pic>
        <p:nvPicPr>
          <p:cNvPr id="177" name="Google Shape;177;p5"/>
          <p:cNvPicPr preferRelativeResize="0"/>
          <p:nvPr/>
        </p:nvPicPr>
        <p:blipFill rotWithShape="1">
          <a:blip r:embed="rId6">
            <a:alphaModFix/>
          </a:blip>
          <a:srcRect/>
          <a:stretch/>
        </p:blipFill>
        <p:spPr>
          <a:xfrm>
            <a:off x="9950525" y="3223846"/>
            <a:ext cx="2223226" cy="2513606"/>
          </a:xfrm>
          <a:prstGeom prst="rect">
            <a:avLst/>
          </a:prstGeom>
          <a:noFill/>
          <a:ln>
            <a:noFill/>
          </a:ln>
        </p:spPr>
      </p:pic>
      <p:pic>
        <p:nvPicPr>
          <p:cNvPr id="178" name="Google Shape;178;p5"/>
          <p:cNvPicPr preferRelativeResize="0"/>
          <p:nvPr/>
        </p:nvPicPr>
        <p:blipFill rotWithShape="1">
          <a:blip r:embed="rId7">
            <a:alphaModFix/>
          </a:blip>
          <a:srcRect/>
          <a:stretch/>
        </p:blipFill>
        <p:spPr>
          <a:xfrm>
            <a:off x="7380599" y="4215417"/>
            <a:ext cx="2643874" cy="2728478"/>
          </a:xfrm>
          <a:prstGeom prst="rect">
            <a:avLst/>
          </a:prstGeom>
          <a:noFill/>
          <a:ln>
            <a:noFill/>
          </a:ln>
        </p:spPr>
      </p:pic>
      <p:pic>
        <p:nvPicPr>
          <p:cNvPr id="179" name="Google Shape;179;p5"/>
          <p:cNvPicPr preferRelativeResize="0"/>
          <p:nvPr/>
        </p:nvPicPr>
        <p:blipFill rotWithShape="1">
          <a:blip r:embed="rId8">
            <a:alphaModFix/>
          </a:blip>
          <a:srcRect/>
          <a:stretch/>
        </p:blipFill>
        <p:spPr>
          <a:xfrm>
            <a:off x="6924052" y="241524"/>
            <a:ext cx="3556967" cy="4029796"/>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500"/>
                                        <p:tgtEl>
                                          <p:spTgt spid="175"/>
                                        </p:tgtEl>
                                        <p:attrNameLst>
                                          <p:attrName>ppt_w</p:attrName>
                                        </p:attrNameLst>
                                      </p:cBhvr>
                                      <p:tavLst>
                                        <p:tav tm="0">
                                          <p:val>
                                            <p:strVal val="0"/>
                                          </p:val>
                                        </p:tav>
                                        <p:tav tm="100000">
                                          <p:val>
                                            <p:strVal val="#ppt_w"/>
                                          </p:val>
                                        </p:tav>
                                      </p:tavLst>
                                    </p:anim>
                                    <p:anim calcmode="lin" valueType="num">
                                      <p:cBhvr additive="base">
                                        <p:cTn id="8" dur="500"/>
                                        <p:tgtEl>
                                          <p:spTgt spid="175"/>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76"/>
                                        </p:tgtEl>
                                        <p:attrNameLst>
                                          <p:attrName>style.visibility</p:attrName>
                                        </p:attrNameLst>
                                      </p:cBhvr>
                                      <p:to>
                                        <p:strVal val="visible"/>
                                      </p:to>
                                    </p:set>
                                    <p:anim calcmode="lin" valueType="num">
                                      <p:cBhvr additive="base">
                                        <p:cTn id="12" dur="500"/>
                                        <p:tgtEl>
                                          <p:spTgt spid="176"/>
                                        </p:tgtEl>
                                        <p:attrNameLst>
                                          <p:attrName>ppt_w</p:attrName>
                                        </p:attrNameLst>
                                      </p:cBhvr>
                                      <p:tavLst>
                                        <p:tav tm="0">
                                          <p:val>
                                            <p:strVal val="0"/>
                                          </p:val>
                                        </p:tav>
                                        <p:tav tm="100000">
                                          <p:val>
                                            <p:strVal val="#ppt_w"/>
                                          </p:val>
                                        </p:tav>
                                      </p:tavLst>
                                    </p:anim>
                                    <p:anim calcmode="lin" valueType="num">
                                      <p:cBhvr additive="base">
                                        <p:cTn id="13" dur="500"/>
                                        <p:tgtEl>
                                          <p:spTgt spid="176"/>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79"/>
                                        </p:tgtEl>
                                        <p:attrNameLst>
                                          <p:attrName>style.visibility</p:attrName>
                                        </p:attrNameLst>
                                      </p:cBhvr>
                                      <p:to>
                                        <p:strVal val="visible"/>
                                      </p:to>
                                    </p:set>
                                    <p:animEffect transition="in" filter="fade">
                                      <p:cBhvr>
                                        <p:cTn id="17" dur="2750"/>
                                        <p:tgtEl>
                                          <p:spTgt spid="179"/>
                                        </p:tgtEl>
                                      </p:cBhvr>
                                    </p:animEffect>
                                  </p:childTnLst>
                                </p:cTn>
                              </p:par>
                            </p:childTnLst>
                          </p:cTn>
                        </p:par>
                        <p:par>
                          <p:cTn id="18" fill="hold">
                            <p:stCondLst>
                              <p:cond delay="3750"/>
                            </p:stCondLst>
                            <p:childTnLst>
                              <p:par>
                                <p:cTn id="19" presetID="10" presetClass="entr" presetSubtype="0" fill="hold" nodeType="afterEffect">
                                  <p:stCondLst>
                                    <p:cond delay="0"/>
                                  </p:stCondLst>
                                  <p:childTnLst>
                                    <p:set>
                                      <p:cBhvr>
                                        <p:cTn id="20" dur="1" fill="hold">
                                          <p:stCondLst>
                                            <p:cond delay="0"/>
                                          </p:stCondLst>
                                        </p:cTn>
                                        <p:tgtEl>
                                          <p:spTgt spid="174"/>
                                        </p:tgtEl>
                                        <p:attrNameLst>
                                          <p:attrName>style.visibility</p:attrName>
                                        </p:attrNameLst>
                                      </p:cBhvr>
                                      <p:to>
                                        <p:strVal val="visible"/>
                                      </p:to>
                                    </p:set>
                                    <p:animEffect transition="in" filter="fade">
                                      <p:cBhvr>
                                        <p:cTn id="21" dur="2000"/>
                                        <p:tgtEl>
                                          <p:spTgt spid="174"/>
                                        </p:tgtEl>
                                      </p:cBhvr>
                                    </p:animEffect>
                                  </p:childTnLst>
                                </p:cTn>
                              </p:par>
                            </p:childTnLst>
                          </p:cTn>
                        </p:par>
                        <p:par>
                          <p:cTn id="22" fill="hold">
                            <p:stCondLst>
                              <p:cond delay="5750"/>
                            </p:stCondLst>
                            <p:childTnLst>
                              <p:par>
                                <p:cTn id="23" presetID="10" presetClass="entr" presetSubtype="0" fill="hold" nodeType="afterEffect">
                                  <p:stCondLst>
                                    <p:cond delay="0"/>
                                  </p:stCondLst>
                                  <p:childTnLst>
                                    <p:set>
                                      <p:cBhvr>
                                        <p:cTn id="24" dur="1" fill="hold">
                                          <p:stCondLst>
                                            <p:cond delay="0"/>
                                          </p:stCondLst>
                                        </p:cTn>
                                        <p:tgtEl>
                                          <p:spTgt spid="178"/>
                                        </p:tgtEl>
                                        <p:attrNameLst>
                                          <p:attrName>style.visibility</p:attrName>
                                        </p:attrNameLst>
                                      </p:cBhvr>
                                      <p:to>
                                        <p:strVal val="visible"/>
                                      </p:to>
                                    </p:set>
                                    <p:animEffect transition="in" filter="fade">
                                      <p:cBhvr>
                                        <p:cTn id="25" dur="1000"/>
                                        <p:tgtEl>
                                          <p:spTgt spid="17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7"/>
                                        </p:tgtEl>
                                        <p:attrNameLst>
                                          <p:attrName>style.visibility</p:attrName>
                                        </p:attrNameLst>
                                      </p:cBhvr>
                                      <p:to>
                                        <p:strVal val="visible"/>
                                      </p:to>
                                    </p:set>
                                    <p:animEffect transition="in" filter="fade">
                                      <p:cBhvr>
                                        <p:cTn id="30" dur="1822"/>
                                        <p:tgtEl>
                                          <p:spTgt spid="177"/>
                                        </p:tgtEl>
                                      </p:cBhvr>
                                    </p:animEffect>
                                  </p:childTnLst>
                                </p:cTn>
                              </p:par>
                            </p:childTnLst>
                          </p:cTn>
                        </p:par>
                        <p:par>
                          <p:cTn id="31" fill="hold">
                            <p:stCondLst>
                              <p:cond delay="1822"/>
                            </p:stCondLst>
                            <p:childTnLst>
                              <p:par>
                                <p:cTn id="32" presetID="10" presetClass="entr" presetSubtype="0" fill="hold" nodeType="afterEffect">
                                  <p:stCondLst>
                                    <p:cond delay="0"/>
                                  </p:stCondLst>
                                  <p:childTnLst>
                                    <p:set>
                                      <p:cBhvr>
                                        <p:cTn id="33" dur="1" fill="hold">
                                          <p:stCondLst>
                                            <p:cond delay="0"/>
                                          </p:stCondLst>
                                        </p:cTn>
                                        <p:tgtEl>
                                          <p:spTgt spid="173">
                                            <p:txEl>
                                              <p:pRg st="0" end="0"/>
                                            </p:txEl>
                                          </p:spTgt>
                                        </p:tgtEl>
                                        <p:attrNameLst>
                                          <p:attrName>style.visibility</p:attrName>
                                        </p:attrNameLst>
                                      </p:cBhvr>
                                      <p:to>
                                        <p:strVal val="visible"/>
                                      </p:to>
                                    </p:set>
                                    <p:animEffect transition="in" filter="fade">
                                      <p:cBhvr>
                                        <p:cTn id="34" dur="2500"/>
                                        <p:tgtEl>
                                          <p:spTgt spid="173">
                                            <p:txEl>
                                              <p:pRg st="0" end="0"/>
                                            </p:txEl>
                                          </p:spTgt>
                                        </p:tgtEl>
                                      </p:cBhvr>
                                    </p:animEffect>
                                  </p:childTnLst>
                                </p:cTn>
                              </p:par>
                            </p:childTnLst>
                          </p:cTn>
                        </p:par>
                        <p:par>
                          <p:cTn id="35" fill="hold">
                            <p:stCondLst>
                              <p:cond delay="4322"/>
                            </p:stCondLst>
                            <p:childTnLst>
                              <p:par>
                                <p:cTn id="36" presetID="10" presetClass="entr" presetSubtype="0" fill="hold" nodeType="afterEffect">
                                  <p:stCondLst>
                                    <p:cond delay="0"/>
                                  </p:stCondLst>
                                  <p:childTnLst>
                                    <p:set>
                                      <p:cBhvr>
                                        <p:cTn id="37" dur="1" fill="hold">
                                          <p:stCondLst>
                                            <p:cond delay="0"/>
                                          </p:stCondLst>
                                        </p:cTn>
                                        <p:tgtEl>
                                          <p:spTgt spid="173">
                                            <p:txEl>
                                              <p:pRg st="1" end="1"/>
                                            </p:txEl>
                                          </p:spTgt>
                                        </p:tgtEl>
                                        <p:attrNameLst>
                                          <p:attrName>style.visibility</p:attrName>
                                        </p:attrNameLst>
                                      </p:cBhvr>
                                      <p:to>
                                        <p:strVal val="visible"/>
                                      </p:to>
                                    </p:set>
                                    <p:animEffect transition="in" filter="fade">
                                      <p:cBhvr>
                                        <p:cTn id="38" dur="2500"/>
                                        <p:tgtEl>
                                          <p:spTgt spid="173">
                                            <p:txEl>
                                              <p:pRg st="1" end="1"/>
                                            </p:txEl>
                                          </p:spTgt>
                                        </p:tgtEl>
                                      </p:cBhvr>
                                    </p:animEffect>
                                  </p:childTnLst>
                                </p:cTn>
                              </p:par>
                            </p:childTnLst>
                          </p:cTn>
                        </p:par>
                        <p:par>
                          <p:cTn id="39" fill="hold">
                            <p:stCondLst>
                              <p:cond delay="6822"/>
                            </p:stCondLst>
                            <p:childTnLst>
                              <p:par>
                                <p:cTn id="40" presetID="10" presetClass="entr" presetSubtype="0" fill="hold" nodeType="afterEffect">
                                  <p:stCondLst>
                                    <p:cond delay="0"/>
                                  </p:stCondLst>
                                  <p:childTnLst>
                                    <p:set>
                                      <p:cBhvr>
                                        <p:cTn id="41" dur="1" fill="hold">
                                          <p:stCondLst>
                                            <p:cond delay="0"/>
                                          </p:stCondLst>
                                        </p:cTn>
                                        <p:tgtEl>
                                          <p:spTgt spid="173">
                                            <p:txEl>
                                              <p:pRg st="2" end="2"/>
                                            </p:txEl>
                                          </p:spTgt>
                                        </p:tgtEl>
                                        <p:attrNameLst>
                                          <p:attrName>style.visibility</p:attrName>
                                        </p:attrNameLst>
                                      </p:cBhvr>
                                      <p:to>
                                        <p:strVal val="visible"/>
                                      </p:to>
                                    </p:set>
                                    <p:animEffect transition="in" filter="fade">
                                      <p:cBhvr>
                                        <p:cTn id="42" dur="2500"/>
                                        <p:tgtEl>
                                          <p:spTgt spid="173">
                                            <p:txEl>
                                              <p:pRg st="2" end="2"/>
                                            </p:txEl>
                                          </p:spTgt>
                                        </p:tgtEl>
                                      </p:cBhvr>
                                    </p:animEffect>
                                  </p:childTnLst>
                                </p:cTn>
                              </p:par>
                            </p:childTnLst>
                          </p:cTn>
                        </p:par>
                        <p:par>
                          <p:cTn id="43" fill="hold">
                            <p:stCondLst>
                              <p:cond delay="9322"/>
                            </p:stCondLst>
                            <p:childTnLst>
                              <p:par>
                                <p:cTn id="44" presetID="10" presetClass="entr" presetSubtype="0" fill="hold" nodeType="afterEffect">
                                  <p:stCondLst>
                                    <p:cond delay="0"/>
                                  </p:stCondLst>
                                  <p:childTnLst>
                                    <p:set>
                                      <p:cBhvr>
                                        <p:cTn id="45" dur="1" fill="hold">
                                          <p:stCondLst>
                                            <p:cond delay="0"/>
                                          </p:stCondLst>
                                        </p:cTn>
                                        <p:tgtEl>
                                          <p:spTgt spid="173">
                                            <p:txEl>
                                              <p:pRg st="3" end="3"/>
                                            </p:txEl>
                                          </p:spTgt>
                                        </p:tgtEl>
                                        <p:attrNameLst>
                                          <p:attrName>style.visibility</p:attrName>
                                        </p:attrNameLst>
                                      </p:cBhvr>
                                      <p:to>
                                        <p:strVal val="visible"/>
                                      </p:to>
                                    </p:set>
                                    <p:animEffect transition="in" filter="fade">
                                      <p:cBhvr>
                                        <p:cTn id="46" dur="2500"/>
                                        <p:tgtEl>
                                          <p:spTgt spid="173">
                                            <p:txEl>
                                              <p:pRg st="3" end="3"/>
                                            </p:txEl>
                                          </p:spTgt>
                                        </p:tgtEl>
                                      </p:cBhvr>
                                    </p:animEffect>
                                  </p:childTnLst>
                                </p:cTn>
                              </p:par>
                            </p:childTnLst>
                          </p:cTn>
                        </p:par>
                        <p:par>
                          <p:cTn id="47" fill="hold">
                            <p:stCondLst>
                              <p:cond delay="11822"/>
                            </p:stCondLst>
                            <p:childTnLst>
                              <p:par>
                                <p:cTn id="48" presetID="10" presetClass="entr" presetSubtype="0" fill="hold" nodeType="afterEffect">
                                  <p:stCondLst>
                                    <p:cond delay="0"/>
                                  </p:stCondLst>
                                  <p:childTnLst>
                                    <p:set>
                                      <p:cBhvr>
                                        <p:cTn id="49" dur="1" fill="hold">
                                          <p:stCondLst>
                                            <p:cond delay="0"/>
                                          </p:stCondLst>
                                        </p:cTn>
                                        <p:tgtEl>
                                          <p:spTgt spid="173">
                                            <p:txEl>
                                              <p:pRg st="4" end="4"/>
                                            </p:txEl>
                                          </p:spTgt>
                                        </p:tgtEl>
                                        <p:attrNameLst>
                                          <p:attrName>style.visibility</p:attrName>
                                        </p:attrNameLst>
                                      </p:cBhvr>
                                      <p:to>
                                        <p:strVal val="visible"/>
                                      </p:to>
                                    </p:set>
                                    <p:animEffect transition="in" filter="fade">
                                      <p:cBhvr>
                                        <p:cTn id="50" dur="2500"/>
                                        <p:tgtEl>
                                          <p:spTgt spid="173">
                                            <p:txEl>
                                              <p:pRg st="4" end="4"/>
                                            </p:txEl>
                                          </p:spTgt>
                                        </p:tgtEl>
                                      </p:cBhvr>
                                    </p:animEffect>
                                  </p:childTnLst>
                                </p:cTn>
                              </p:par>
                            </p:childTnLst>
                          </p:cTn>
                        </p:par>
                        <p:par>
                          <p:cTn id="51" fill="hold">
                            <p:stCondLst>
                              <p:cond delay="14322"/>
                            </p:stCondLst>
                            <p:childTnLst>
                              <p:par>
                                <p:cTn id="52" presetID="10" presetClass="entr" presetSubtype="0" fill="hold" nodeType="afterEffect">
                                  <p:stCondLst>
                                    <p:cond delay="0"/>
                                  </p:stCondLst>
                                  <p:childTnLst>
                                    <p:set>
                                      <p:cBhvr>
                                        <p:cTn id="53" dur="1" fill="hold">
                                          <p:stCondLst>
                                            <p:cond delay="0"/>
                                          </p:stCondLst>
                                        </p:cTn>
                                        <p:tgtEl>
                                          <p:spTgt spid="173">
                                            <p:txEl>
                                              <p:pRg st="5" end="5"/>
                                            </p:txEl>
                                          </p:spTgt>
                                        </p:tgtEl>
                                        <p:attrNameLst>
                                          <p:attrName>style.visibility</p:attrName>
                                        </p:attrNameLst>
                                      </p:cBhvr>
                                      <p:to>
                                        <p:strVal val="visible"/>
                                      </p:to>
                                    </p:set>
                                    <p:animEffect transition="in" filter="fade">
                                      <p:cBhvr>
                                        <p:cTn id="54" dur="2500"/>
                                        <p:tgtEl>
                                          <p:spTgt spid="17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aphicFrame>
        <p:nvGraphicFramePr>
          <p:cNvPr id="185" name="Google Shape;185;p6"/>
          <p:cNvGraphicFramePr/>
          <p:nvPr/>
        </p:nvGraphicFramePr>
        <p:xfrm>
          <a:off x="368546" y="1689182"/>
          <a:ext cx="3000000" cy="3000000"/>
        </p:xfrm>
        <a:graphic>
          <a:graphicData uri="http://schemas.openxmlformats.org/drawingml/2006/table">
            <a:tbl>
              <a:tblPr>
                <a:noFill/>
                <a:tableStyleId>{EC9ED192-B6EB-4958-A745-D93CEE4CC85D}</a:tableStyleId>
              </a:tblPr>
              <a:tblGrid>
                <a:gridCol w="750650">
                  <a:extLst>
                    <a:ext uri="{9D8B030D-6E8A-4147-A177-3AD203B41FA5}">
                      <a16:colId xmlns:a16="http://schemas.microsoft.com/office/drawing/2014/main" val="20000"/>
                    </a:ext>
                  </a:extLst>
                </a:gridCol>
                <a:gridCol w="4976800">
                  <a:extLst>
                    <a:ext uri="{9D8B030D-6E8A-4147-A177-3AD203B41FA5}">
                      <a16:colId xmlns:a16="http://schemas.microsoft.com/office/drawing/2014/main" val="20001"/>
                    </a:ext>
                  </a:extLst>
                </a:gridCol>
              </a:tblGrid>
              <a:tr h="170175">
                <a:tc>
                  <a:txBody>
                    <a:bodyPr/>
                    <a:lstStyle/>
                    <a:p>
                      <a:pPr marL="0" marR="0" lvl="0" indent="0" algn="l" rtl="0">
                        <a:spcBef>
                          <a:spcPts val="0"/>
                        </a:spcBef>
                        <a:spcAft>
                          <a:spcPts val="0"/>
                        </a:spcAft>
                        <a:buNone/>
                      </a:pPr>
                      <a:r>
                        <a:rPr lang="el-GR" sz="1100" i="1" u="none" strike="noStrike" cap="none"/>
                        <a:t>(2004)</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3"/>
                        </a:rPr>
                        <a:t>Όταν ο βιβλιοπόντικας συνάντησε την Τίτα Γραβιέρα</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196425">
                <a:tc>
                  <a:txBody>
                    <a:bodyPr/>
                    <a:lstStyle/>
                    <a:p>
                      <a:pPr marL="0" marR="0" lvl="0" indent="0" algn="l" rtl="0">
                        <a:spcBef>
                          <a:spcPts val="0"/>
                        </a:spcBef>
                        <a:spcAft>
                          <a:spcPts val="0"/>
                        </a:spcAft>
                        <a:buNone/>
                      </a:pPr>
                      <a:r>
                        <a:rPr lang="el-GR" sz="1100" i="1"/>
                        <a:t>(2003)</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4"/>
                        </a:rPr>
                        <a:t>Καφέ αηδιαστικό μπαλάκι</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52025">
                <a:tc>
                  <a:txBody>
                    <a:bodyPr/>
                    <a:lstStyle/>
                    <a:p>
                      <a:pPr marL="0" marR="0" lvl="0" indent="0" algn="l" rtl="0">
                        <a:spcBef>
                          <a:spcPts val="0"/>
                        </a:spcBef>
                        <a:spcAft>
                          <a:spcPts val="0"/>
                        </a:spcAft>
                        <a:buNone/>
                      </a:pPr>
                      <a:r>
                        <a:rPr lang="el-GR" sz="1100" i="1"/>
                        <a:t>(2003)</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5"/>
                        </a:rPr>
                        <a:t>Ο αδερφός του Τριγωνοψαρούλη</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196425">
                <a:tc>
                  <a:txBody>
                    <a:bodyPr/>
                    <a:lstStyle/>
                    <a:p>
                      <a:pPr marL="0" marR="0" lvl="0" indent="0" algn="l" rtl="0">
                        <a:spcBef>
                          <a:spcPts val="0"/>
                        </a:spcBef>
                        <a:spcAft>
                          <a:spcPts val="0"/>
                        </a:spcAft>
                        <a:buNone/>
                      </a:pPr>
                      <a:r>
                        <a:rPr lang="el-GR" sz="1100" i="1"/>
                        <a:t>(2002)</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6"/>
                        </a:rPr>
                        <a:t>Ο δικός μας Άγιος Βασίλης</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52025">
                <a:tc>
                  <a:txBody>
                    <a:bodyPr/>
                    <a:lstStyle/>
                    <a:p>
                      <a:pPr marL="0" marR="0" lvl="0" indent="0" algn="l" rtl="0">
                        <a:spcBef>
                          <a:spcPts val="0"/>
                        </a:spcBef>
                        <a:spcAft>
                          <a:spcPts val="0"/>
                        </a:spcAft>
                        <a:buNone/>
                      </a:pPr>
                      <a:r>
                        <a:rPr lang="el-GR" sz="1100" i="1"/>
                        <a:t>(2002)</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7"/>
                        </a:rPr>
                        <a:t>Ο Φώκος νόμιζε ότι ήθελε να κοιμάται με παρέα</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52025">
                <a:tc>
                  <a:txBody>
                    <a:bodyPr/>
                    <a:lstStyle/>
                    <a:p>
                      <a:pPr marL="0" marR="0" lvl="0" indent="0" algn="l" rtl="0">
                        <a:spcBef>
                          <a:spcPts val="0"/>
                        </a:spcBef>
                        <a:spcAft>
                          <a:spcPts val="0"/>
                        </a:spcAft>
                        <a:buNone/>
                      </a:pPr>
                      <a:r>
                        <a:rPr lang="el-GR" sz="1100" i="1"/>
                        <a:t>(2002)</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8"/>
                        </a:rPr>
                        <a:t>Ο Φώκος νόμιζε ότι μισούσε το σχολείο</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52025">
                <a:tc>
                  <a:txBody>
                    <a:bodyPr/>
                    <a:lstStyle/>
                    <a:p>
                      <a:pPr marL="0" marR="0" lvl="0" indent="0" algn="l" rtl="0">
                        <a:spcBef>
                          <a:spcPts val="0"/>
                        </a:spcBef>
                        <a:spcAft>
                          <a:spcPts val="0"/>
                        </a:spcAft>
                        <a:buNone/>
                      </a:pPr>
                      <a:r>
                        <a:rPr lang="el-GR" sz="1100" i="1"/>
                        <a:t>(2001)</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9"/>
                        </a:rPr>
                        <a:t>Αιακός ο βασιλιάς της Αίγινας</a:t>
                      </a:r>
                      <a:r>
                        <a:rPr lang="el-GR" sz="1100" i="1"/>
                        <a:t>, Εκδόσεις Παπαδόπουλος</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52025">
                <a:tc>
                  <a:txBody>
                    <a:bodyPr/>
                    <a:lstStyle/>
                    <a:p>
                      <a:pPr marL="0" marR="0" lvl="0" indent="0" algn="l" rtl="0">
                        <a:spcBef>
                          <a:spcPts val="0"/>
                        </a:spcBef>
                        <a:spcAft>
                          <a:spcPts val="0"/>
                        </a:spcAft>
                        <a:buNone/>
                      </a:pPr>
                      <a:r>
                        <a:rPr lang="el-GR" sz="1100" i="1"/>
                        <a:t>(2001)</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10"/>
                        </a:rPr>
                        <a:t>Αχελώος ο θεός ποταμός</a:t>
                      </a:r>
                      <a:r>
                        <a:rPr lang="el-GR" sz="1100" i="1"/>
                        <a:t>, Εκδόσεις Παπαδόπουλος</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84725">
                <a:tc>
                  <a:txBody>
                    <a:bodyPr/>
                    <a:lstStyle/>
                    <a:p>
                      <a:pPr marL="0" marR="0" lvl="0" indent="0" algn="l" rtl="0">
                        <a:spcBef>
                          <a:spcPts val="0"/>
                        </a:spcBef>
                        <a:spcAft>
                          <a:spcPts val="0"/>
                        </a:spcAft>
                        <a:buNone/>
                      </a:pPr>
                      <a:r>
                        <a:rPr lang="el-GR" sz="1100" i="1"/>
                        <a:t>(2001)</a:t>
                      </a:r>
                      <a:br>
                        <a:rPr lang="el-GR" sz="1100" i="1"/>
                      </a:br>
                      <a:r>
                        <a:rPr lang="el-GR" sz="1100" i="1"/>
                        <a:t>(2013)</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11"/>
                        </a:rPr>
                        <a:t>Η βαλίτσα με τις τρεις τσαγιέρες</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52025">
                <a:tc>
                  <a:txBody>
                    <a:bodyPr/>
                    <a:lstStyle/>
                    <a:p>
                      <a:pPr marL="0" marR="0" lvl="0" indent="0" algn="l" rtl="0">
                        <a:spcBef>
                          <a:spcPts val="0"/>
                        </a:spcBef>
                        <a:spcAft>
                          <a:spcPts val="0"/>
                        </a:spcAft>
                        <a:buNone/>
                      </a:pPr>
                      <a:r>
                        <a:rPr lang="el-GR" sz="1100" i="1"/>
                        <a:t>(2001)</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12"/>
                        </a:rPr>
                        <a:t>Ο Φώκος νόμιζε ότι ήταν άρρωστος</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52025">
                <a:tc>
                  <a:txBody>
                    <a:bodyPr/>
                    <a:lstStyle/>
                    <a:p>
                      <a:pPr marL="0" marR="0" lvl="0" indent="0" algn="l" rtl="0">
                        <a:spcBef>
                          <a:spcPts val="0"/>
                        </a:spcBef>
                        <a:spcAft>
                          <a:spcPts val="0"/>
                        </a:spcAft>
                        <a:buNone/>
                      </a:pPr>
                      <a:r>
                        <a:rPr lang="el-GR" sz="1100" i="1"/>
                        <a:t>(2001)</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13"/>
                        </a:rPr>
                        <a:t>Φαέθων ο γιος του Ήλιου</a:t>
                      </a:r>
                      <a:r>
                        <a:rPr lang="el-GR" sz="1100" i="1"/>
                        <a:t>, Εκδόσεις Παπαδόπουλος</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96425">
                <a:tc>
                  <a:txBody>
                    <a:bodyPr/>
                    <a:lstStyle/>
                    <a:p>
                      <a:pPr marL="0" marR="0" lvl="0" indent="0" algn="l" rtl="0">
                        <a:spcBef>
                          <a:spcPts val="0"/>
                        </a:spcBef>
                        <a:spcAft>
                          <a:spcPts val="0"/>
                        </a:spcAft>
                        <a:buNone/>
                      </a:pPr>
                      <a:r>
                        <a:rPr lang="el-GR" sz="1100" i="1"/>
                        <a:t>(2000)</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14"/>
                        </a:rPr>
                        <a:t>Έτοιμος από καιρό</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252025">
                <a:tc>
                  <a:txBody>
                    <a:bodyPr/>
                    <a:lstStyle/>
                    <a:p>
                      <a:pPr marL="0" marR="0" lvl="0" indent="0" algn="l" rtl="0">
                        <a:spcBef>
                          <a:spcPts val="0"/>
                        </a:spcBef>
                        <a:spcAft>
                          <a:spcPts val="0"/>
                        </a:spcAft>
                        <a:buNone/>
                      </a:pPr>
                      <a:r>
                        <a:rPr lang="el-GR" sz="1100" i="1"/>
                        <a:t>(2000)</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15"/>
                        </a:rPr>
                        <a:t>Τριγωνοψαρούλης εναντίον μεγάλου καρχαρία</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252025">
                <a:tc>
                  <a:txBody>
                    <a:bodyPr/>
                    <a:lstStyle/>
                    <a:p>
                      <a:pPr marL="0" marR="0" lvl="0" indent="0" algn="l" rtl="0">
                        <a:spcBef>
                          <a:spcPts val="0"/>
                        </a:spcBef>
                        <a:spcAft>
                          <a:spcPts val="0"/>
                        </a:spcAft>
                        <a:buNone/>
                      </a:pPr>
                      <a:r>
                        <a:rPr lang="el-GR" sz="1100" i="1"/>
                        <a:t>(1999)</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16"/>
                        </a:rPr>
                        <a:t>Η περιπέτεια της ζαρωμένης κάλτσας</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252025">
                <a:tc>
                  <a:txBody>
                    <a:bodyPr/>
                    <a:lstStyle/>
                    <a:p>
                      <a:pPr marL="0" marR="0" lvl="0" indent="0" algn="l" rtl="0">
                        <a:spcBef>
                          <a:spcPts val="0"/>
                        </a:spcBef>
                        <a:spcAft>
                          <a:spcPts val="0"/>
                        </a:spcAft>
                        <a:buNone/>
                      </a:pPr>
                      <a:r>
                        <a:rPr lang="el-GR" sz="1100" i="1"/>
                        <a:t>(1999)</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17"/>
                        </a:rPr>
                        <a:t>Το μυστικό της χρυσής πεταλίδας</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r h="384725">
                <a:tc>
                  <a:txBody>
                    <a:bodyPr/>
                    <a:lstStyle/>
                    <a:p>
                      <a:pPr marL="0" marR="0" lvl="0" indent="0" algn="l" rtl="0">
                        <a:spcBef>
                          <a:spcPts val="0"/>
                        </a:spcBef>
                        <a:spcAft>
                          <a:spcPts val="0"/>
                        </a:spcAft>
                        <a:buNone/>
                      </a:pPr>
                      <a:r>
                        <a:rPr lang="el-GR" sz="1100" i="1"/>
                        <a:t>(1998)</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18"/>
                        </a:rPr>
                        <a:t>Ο Τριγωνοψαρούλης, ο Μαυρολέπιας κι ο τελευταίος ιππόκαμπος</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5"/>
                  </a:ext>
                </a:extLst>
              </a:tr>
              <a:tr h="196425">
                <a:tc>
                  <a:txBody>
                    <a:bodyPr/>
                    <a:lstStyle/>
                    <a:p>
                      <a:pPr marL="0" marR="0" lvl="0" indent="0" algn="l" rtl="0">
                        <a:spcBef>
                          <a:spcPts val="0"/>
                        </a:spcBef>
                        <a:spcAft>
                          <a:spcPts val="0"/>
                        </a:spcAft>
                        <a:buNone/>
                      </a:pPr>
                      <a:r>
                        <a:rPr lang="el-GR" sz="1100" i="1"/>
                        <a:t>(1997)</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19"/>
                        </a:rPr>
                        <a:t>Ο Τριγωνοψαρούλης</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6"/>
                  </a:ext>
                </a:extLst>
              </a:tr>
              <a:tr h="196425">
                <a:tc>
                  <a:txBody>
                    <a:bodyPr/>
                    <a:lstStyle/>
                    <a:p>
                      <a:pPr marL="0" marR="0" lvl="0" indent="0" algn="l" rtl="0">
                        <a:spcBef>
                          <a:spcPts val="0"/>
                        </a:spcBef>
                        <a:spcAft>
                          <a:spcPts val="0"/>
                        </a:spcAft>
                        <a:buNone/>
                      </a:pPr>
                      <a:r>
                        <a:rPr lang="el-GR" sz="1100" i="1"/>
                        <a:t>(1997)</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20"/>
                        </a:rPr>
                        <a:t>Το ξύπνημα της φράουλας</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7"/>
                  </a:ext>
                </a:extLst>
              </a:tr>
            </a:tbl>
          </a:graphicData>
        </a:graphic>
      </p:graphicFrame>
      <p:sp>
        <p:nvSpPr>
          <p:cNvPr id="186" name="Google Shape;186;p6"/>
          <p:cNvSpPr/>
          <p:nvPr/>
        </p:nvSpPr>
        <p:spPr>
          <a:xfrm>
            <a:off x="-94572138" y="3324225"/>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r>
              <a:rPr lang="el-GR" sz="1800" b="1" i="1" u="none" strike="noStrike" cap="none">
                <a:solidFill>
                  <a:srgbClr val="000000"/>
                </a:solidFill>
                <a:latin typeface="Arial"/>
                <a:ea typeface="Arial"/>
                <a:cs typeface="Arial"/>
                <a:sym typeface="Arial"/>
              </a:rPr>
              <a:t>Εργογραφία</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l-GR" sz="18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Clr>
                <a:srgbClr val="000000"/>
              </a:buClr>
              <a:buSzPts val="1800"/>
              <a:buFont typeface="Arial"/>
              <a:buNone/>
            </a:pPr>
            <a:r>
              <a:rPr lang="el-GR" sz="1800" b="0" i="1" u="none" strike="noStrike" cap="none">
                <a:solidFill>
                  <a:srgbClr val="000000"/>
                </a:solidFill>
                <a:latin typeface="Arial"/>
                <a:ea typeface="Arial"/>
                <a:cs typeface="Arial"/>
                <a:sym typeface="Arial"/>
              </a:rPr>
              <a:t>Συμμετοχή σε συλλογικά έργα</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l-GR" sz="18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Clr>
                <a:srgbClr val="000000"/>
              </a:buClr>
              <a:buSzPts val="1800"/>
              <a:buFont typeface="Arial"/>
              <a:buNone/>
            </a:pPr>
            <a:r>
              <a:rPr lang="el-GR" sz="1800" b="0" i="1" u="none" strike="noStrike" cap="none">
                <a:solidFill>
                  <a:srgbClr val="000000"/>
                </a:solidFill>
                <a:latin typeface="Arial"/>
                <a:ea typeface="Arial"/>
                <a:cs typeface="Arial"/>
                <a:sym typeface="Arial"/>
              </a:rPr>
              <a:t>Μεταφράσεις</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l-GR" sz="18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Clr>
                <a:srgbClr val="000000"/>
              </a:buClr>
              <a:buSzPts val="1800"/>
              <a:buFont typeface="Arial"/>
              <a:buNone/>
            </a:pPr>
            <a:r>
              <a:rPr lang="el-GR" sz="1800" b="0" i="1" u="none" strike="noStrike" cap="none">
                <a:solidFill>
                  <a:srgbClr val="000000"/>
                </a:solidFill>
                <a:latin typeface="Arial"/>
                <a:ea typeface="Arial"/>
                <a:cs typeface="Arial"/>
                <a:sym typeface="Arial"/>
              </a:rPr>
              <a:t>Λοιποί τίτλοι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l-GR" sz="18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Clr>
                <a:srgbClr val="000000"/>
              </a:buClr>
              <a:buSzPts val="1800"/>
              <a:buFont typeface="Arial"/>
              <a:buNone/>
            </a:pPr>
            <a:r>
              <a:rPr lang="el-GR" sz="1800" b="0" i="0" u="none" strike="noStrike" cap="none">
                <a:solidFill>
                  <a:srgbClr val="000000"/>
                </a:solidFill>
                <a:latin typeface="Arial"/>
                <a:ea typeface="Arial"/>
                <a:cs typeface="Arial"/>
                <a:sym typeface="Arial"/>
              </a:rPr>
              <a:t/>
            </a:r>
            <a:br>
              <a:rPr lang="el-GR" sz="1800" b="0" i="0" u="none" strike="noStrike" cap="none">
                <a:solidFill>
                  <a:srgbClr val="000000"/>
                </a:solidFill>
                <a:latin typeface="Arial"/>
                <a:ea typeface="Arial"/>
                <a:cs typeface="Arial"/>
                <a:sym typeface="Arial"/>
              </a:rPr>
            </a:br>
            <a:r>
              <a:rPr lang="el-GR" sz="1800" b="0" i="0" u="none" strike="noStrike" cap="none">
                <a:solidFill>
                  <a:srgbClr val="000000"/>
                </a:solidFill>
                <a:latin typeface="Arial"/>
                <a:ea typeface="Arial"/>
                <a:cs typeface="Arial"/>
                <a:sym typeface="Arial"/>
              </a:rPr>
              <a:t/>
            </a:r>
            <a:br>
              <a:rPr lang="el-GR" sz="1800" b="0" i="0" u="none" strike="noStrike" cap="none">
                <a:solidFill>
                  <a:srgbClr val="000000"/>
                </a:solidFill>
                <a:latin typeface="Arial"/>
                <a:ea typeface="Arial"/>
                <a:cs typeface="Arial"/>
                <a:sym typeface="Arial"/>
              </a:rPr>
            </a:br>
            <a:r>
              <a:rPr lang="el-GR" sz="1800" b="0" i="0" u="none" strike="noStrike" cap="none">
                <a:solidFill>
                  <a:srgbClr val="000000"/>
                </a:solidFill>
                <a:latin typeface="Arial"/>
                <a:ea typeface="Arial"/>
                <a:cs typeface="Arial"/>
                <a:sym typeface="Arial"/>
              </a:rPr>
              <a:t>Διαβάστε περισσότερα: </a:t>
            </a:r>
            <a:r>
              <a:rPr lang="el-GR" sz="1800" b="0" i="0" u="sng" strike="noStrike" cap="none">
                <a:solidFill>
                  <a:srgbClr val="000000"/>
                </a:solidFill>
                <a:latin typeface="Arial"/>
                <a:ea typeface="Arial"/>
                <a:cs typeface="Arial"/>
                <a:sym typeface="Arial"/>
                <a:hlinkClick r:id="rId2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https://www.booktourmagazine.com/news/gnoriste-ton-vaggeli-iliopoylo/</a:t>
            </a:r>
            <a:endParaRPr sz="1800" b="0" i="0" u="none" strike="noStrike" cap="none">
              <a:solidFill>
                <a:schemeClr val="dk1"/>
              </a:solidFill>
              <a:latin typeface="Arial"/>
              <a:ea typeface="Arial"/>
              <a:cs typeface="Arial"/>
              <a:sym typeface="Arial"/>
            </a:endParaRPr>
          </a:p>
        </p:txBody>
      </p:sp>
      <p:graphicFrame>
        <p:nvGraphicFramePr>
          <p:cNvPr id="187" name="Google Shape;187;p6"/>
          <p:cNvGraphicFramePr/>
          <p:nvPr/>
        </p:nvGraphicFramePr>
        <p:xfrm>
          <a:off x="6683298" y="123285"/>
          <a:ext cx="3000000" cy="3000000"/>
        </p:xfrm>
        <a:graphic>
          <a:graphicData uri="http://schemas.openxmlformats.org/drawingml/2006/table">
            <a:tbl>
              <a:tblPr>
                <a:noFill/>
                <a:tableStyleId>{EC9ED192-B6EB-4958-A745-D93CEE4CC85D}</a:tableStyleId>
              </a:tblPr>
              <a:tblGrid>
                <a:gridCol w="904950">
                  <a:extLst>
                    <a:ext uri="{9D8B030D-6E8A-4147-A177-3AD203B41FA5}">
                      <a16:colId xmlns:a16="http://schemas.microsoft.com/office/drawing/2014/main" val="20000"/>
                    </a:ext>
                  </a:extLst>
                </a:gridCol>
                <a:gridCol w="4603750">
                  <a:extLst>
                    <a:ext uri="{9D8B030D-6E8A-4147-A177-3AD203B41FA5}">
                      <a16:colId xmlns:a16="http://schemas.microsoft.com/office/drawing/2014/main" val="20001"/>
                    </a:ext>
                  </a:extLst>
                </a:gridCol>
              </a:tblGrid>
              <a:tr h="297150">
                <a:tc>
                  <a:txBody>
                    <a:bodyPr/>
                    <a:lstStyle/>
                    <a:p>
                      <a:pPr marL="0" marR="0" lvl="0" indent="0" algn="l" rtl="0">
                        <a:spcBef>
                          <a:spcPts val="0"/>
                        </a:spcBef>
                        <a:spcAft>
                          <a:spcPts val="0"/>
                        </a:spcAft>
                        <a:buNone/>
                      </a:pPr>
                      <a:r>
                        <a:rPr lang="el-GR" sz="1100" i="1"/>
                        <a:t>(2013)</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22"/>
                        </a:rPr>
                        <a:t>Τριγωνοψαρούλη, μην εμπιστεύεσαι ποτέ... αχινό!</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181950">
                <a:tc>
                  <a:txBody>
                    <a:bodyPr/>
                    <a:lstStyle/>
                    <a:p>
                      <a:pPr marL="0" marR="0" lvl="0" indent="0" algn="l" rtl="0">
                        <a:spcBef>
                          <a:spcPts val="0"/>
                        </a:spcBef>
                        <a:spcAft>
                          <a:spcPts val="0"/>
                        </a:spcAft>
                        <a:buNone/>
                      </a:pPr>
                      <a:r>
                        <a:rPr lang="el-GR" sz="1100" i="1"/>
                        <a:t>(2012)</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23"/>
                        </a:rPr>
                        <a:t>Ο βιβλιοπόντικας</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97150">
                <a:tc>
                  <a:txBody>
                    <a:bodyPr/>
                    <a:lstStyle/>
                    <a:p>
                      <a:pPr marL="0" marR="0" lvl="0" indent="0" algn="l" rtl="0">
                        <a:spcBef>
                          <a:spcPts val="0"/>
                        </a:spcBef>
                        <a:spcAft>
                          <a:spcPts val="0"/>
                        </a:spcAft>
                        <a:buNone/>
                      </a:pPr>
                      <a:r>
                        <a:rPr lang="el-GR" sz="1100" i="1"/>
                        <a:t>(2012)</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24"/>
                        </a:rPr>
                        <a:t>Ο δικός μας Άγιος Βασίλης</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97150">
                <a:tc>
                  <a:txBody>
                    <a:bodyPr/>
                    <a:lstStyle/>
                    <a:p>
                      <a:pPr marL="0" marR="0" lvl="0" indent="0" algn="l" rtl="0">
                        <a:spcBef>
                          <a:spcPts val="0"/>
                        </a:spcBef>
                        <a:spcAft>
                          <a:spcPts val="0"/>
                        </a:spcAft>
                        <a:buNone/>
                      </a:pPr>
                      <a:r>
                        <a:rPr lang="el-GR" sz="1100" i="1"/>
                        <a:t>(2012)</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25"/>
                        </a:rPr>
                        <a:t>Ο μπαμπάς μου... πειρατής</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97150">
                <a:tc>
                  <a:txBody>
                    <a:bodyPr/>
                    <a:lstStyle/>
                    <a:p>
                      <a:pPr marL="0" marR="0" lvl="0" indent="0" algn="l" rtl="0">
                        <a:spcBef>
                          <a:spcPts val="0"/>
                        </a:spcBef>
                        <a:spcAft>
                          <a:spcPts val="0"/>
                        </a:spcAft>
                        <a:buNone/>
                      </a:pPr>
                      <a:r>
                        <a:rPr lang="el-GR" sz="1100" i="1"/>
                        <a:t>(2012)</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26"/>
                        </a:rPr>
                        <a:t>Το "Γιατί" των παιδιών φέρνει την ελπίδα</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588050">
                <a:tc>
                  <a:txBody>
                    <a:bodyPr/>
                    <a:lstStyle/>
                    <a:p>
                      <a:pPr marL="0" marR="0" lvl="0" indent="0" algn="l" rtl="0">
                        <a:spcBef>
                          <a:spcPts val="0"/>
                        </a:spcBef>
                        <a:spcAft>
                          <a:spcPts val="0"/>
                        </a:spcAft>
                        <a:buNone/>
                      </a:pPr>
                      <a:r>
                        <a:rPr lang="el-GR" sz="1100" i="1"/>
                        <a:t>(2011)</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27"/>
                        </a:rPr>
                        <a:t>Delete στον ηλεκτρονικό εκφοβισμό</a:t>
                      </a:r>
                      <a:r>
                        <a:rPr lang="el-GR" sz="1100" i="1"/>
                        <a:t>, Εταιρεία Ψυχοκοινωνικής Υγείας του Παιδιού και του Εφήβου</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97150">
                <a:tc>
                  <a:txBody>
                    <a:bodyPr/>
                    <a:lstStyle/>
                    <a:p>
                      <a:pPr marL="0" marR="0" lvl="0" indent="0" algn="l" rtl="0">
                        <a:spcBef>
                          <a:spcPts val="0"/>
                        </a:spcBef>
                        <a:spcAft>
                          <a:spcPts val="0"/>
                        </a:spcAft>
                        <a:buNone/>
                      </a:pPr>
                      <a:r>
                        <a:rPr lang="el-GR" sz="1100" i="1"/>
                        <a:t>(2011)</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28"/>
                        </a:rPr>
                        <a:t>Ο Τριγωνοψαρούλης επιστρέφει</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97150">
                <a:tc>
                  <a:txBody>
                    <a:bodyPr/>
                    <a:lstStyle/>
                    <a:p>
                      <a:pPr marL="0" marR="0" lvl="0" indent="0" algn="l" rtl="0">
                        <a:spcBef>
                          <a:spcPts val="0"/>
                        </a:spcBef>
                        <a:spcAft>
                          <a:spcPts val="0"/>
                        </a:spcAft>
                        <a:buNone/>
                      </a:pPr>
                      <a:r>
                        <a:rPr lang="el-GR" sz="1100" i="1"/>
                        <a:t>(2010)</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29"/>
                        </a:rPr>
                        <a:t>Αγάπες σαν παραμύθια</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97150">
                <a:tc>
                  <a:txBody>
                    <a:bodyPr/>
                    <a:lstStyle/>
                    <a:p>
                      <a:pPr marL="0" marR="0" lvl="0" indent="0" algn="l" rtl="0">
                        <a:spcBef>
                          <a:spcPts val="0"/>
                        </a:spcBef>
                        <a:spcAft>
                          <a:spcPts val="0"/>
                        </a:spcAft>
                        <a:buNone/>
                      </a:pPr>
                      <a:r>
                        <a:rPr lang="el-GR" sz="1100" i="1"/>
                        <a:t>(2010)</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30"/>
                        </a:rPr>
                        <a:t>Θάλασσες του έρωτα ουτοπικές</a:t>
                      </a:r>
                      <a:r>
                        <a:rPr lang="el-GR" sz="1100" i="1"/>
                        <a:t>, Έλιξ</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97150">
                <a:tc>
                  <a:txBody>
                    <a:bodyPr/>
                    <a:lstStyle/>
                    <a:p>
                      <a:pPr marL="0" marR="0" lvl="0" indent="0" algn="l" rtl="0">
                        <a:spcBef>
                          <a:spcPts val="0"/>
                        </a:spcBef>
                        <a:spcAft>
                          <a:spcPts val="0"/>
                        </a:spcAft>
                        <a:buNone/>
                      </a:pPr>
                      <a:r>
                        <a:rPr lang="el-GR" sz="1100" i="1"/>
                        <a:t>(2010)</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31"/>
                        </a:rPr>
                        <a:t>Κάθε μέρα Χριστούγεννα</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97150">
                <a:tc>
                  <a:txBody>
                    <a:bodyPr/>
                    <a:lstStyle/>
                    <a:p>
                      <a:pPr marL="0" marR="0" lvl="0" indent="0" algn="l" rtl="0">
                        <a:spcBef>
                          <a:spcPts val="0"/>
                        </a:spcBef>
                        <a:spcAft>
                          <a:spcPts val="0"/>
                        </a:spcAft>
                        <a:buNone/>
                      </a:pPr>
                      <a:r>
                        <a:rPr lang="el-GR" sz="1100" i="1"/>
                        <a:t>(2010)</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32"/>
                        </a:rPr>
                        <a:t>Καφέ αηδιαστικό μπαλάκι</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297150">
                <a:tc>
                  <a:txBody>
                    <a:bodyPr/>
                    <a:lstStyle/>
                    <a:p>
                      <a:pPr marL="0" marR="0" lvl="0" indent="0" algn="l" rtl="0">
                        <a:spcBef>
                          <a:spcPts val="0"/>
                        </a:spcBef>
                        <a:spcAft>
                          <a:spcPts val="0"/>
                        </a:spcAft>
                        <a:buNone/>
                      </a:pPr>
                      <a:r>
                        <a:rPr lang="el-GR" sz="1100" i="1"/>
                        <a:t>(2010)</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33"/>
                        </a:rPr>
                        <a:t>Ο θησαυρός του βιβλιοπόντικα</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588050">
                <a:tc>
                  <a:txBody>
                    <a:bodyPr/>
                    <a:lstStyle/>
                    <a:p>
                      <a:pPr marL="0" marR="0" lvl="0" indent="0" algn="l" rtl="0">
                        <a:spcBef>
                          <a:spcPts val="0"/>
                        </a:spcBef>
                        <a:spcAft>
                          <a:spcPts val="0"/>
                        </a:spcAft>
                        <a:buNone/>
                      </a:pPr>
                      <a:r>
                        <a:rPr lang="el-GR" sz="1100" i="1"/>
                        <a:t>(2010)</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34"/>
                        </a:rPr>
                        <a:t>Το Αστροπελέκι με την περιέργεια βρίσκει λύση για την ενέργεια</a:t>
                      </a:r>
                      <a:r>
                        <a:rPr lang="el-GR" sz="1100" i="1"/>
                        <a:t>, Εκδόσεις Πατάκη [κείμενα, επιμέλεια υποσειράς]</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297150">
                <a:tc>
                  <a:txBody>
                    <a:bodyPr/>
                    <a:lstStyle/>
                    <a:p>
                      <a:pPr marL="0" marR="0" lvl="0" indent="0" algn="l" rtl="0">
                        <a:spcBef>
                          <a:spcPts val="0"/>
                        </a:spcBef>
                        <a:spcAft>
                          <a:spcPts val="0"/>
                        </a:spcAft>
                        <a:buNone/>
                      </a:pPr>
                      <a:r>
                        <a:rPr lang="el-GR" sz="1100" i="1"/>
                        <a:t>(2010)</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35"/>
                        </a:rPr>
                        <a:t>Το ξύπνημα της φράουλας</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297150">
                <a:tc>
                  <a:txBody>
                    <a:bodyPr/>
                    <a:lstStyle/>
                    <a:p>
                      <a:pPr marL="0" marR="0" lvl="0" indent="0" algn="l" rtl="0">
                        <a:spcBef>
                          <a:spcPts val="0"/>
                        </a:spcBef>
                        <a:spcAft>
                          <a:spcPts val="0"/>
                        </a:spcAft>
                        <a:buNone/>
                      </a:pPr>
                      <a:r>
                        <a:rPr lang="el-GR" sz="1100" i="1"/>
                        <a:t>(2010)</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36"/>
                        </a:rPr>
                        <a:t>Ψιτ και Μπαφ μυστικοί πράκτορες δίωξης πειρατών</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r h="442600">
                <a:tc>
                  <a:txBody>
                    <a:bodyPr/>
                    <a:lstStyle/>
                    <a:p>
                      <a:pPr marL="0" marR="0" lvl="0" indent="0" algn="l" rtl="0">
                        <a:spcBef>
                          <a:spcPts val="0"/>
                        </a:spcBef>
                        <a:spcAft>
                          <a:spcPts val="0"/>
                        </a:spcAft>
                        <a:buNone/>
                      </a:pPr>
                      <a:r>
                        <a:rPr lang="el-GR" sz="1100" i="1"/>
                        <a:t>(2009)</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37"/>
                        </a:rPr>
                        <a:t>Η μικρή Γοργόνα πώς να ζήσει στο Σκουπιδονήσι;</a:t>
                      </a:r>
                      <a:r>
                        <a:rPr lang="el-GR" sz="1100" i="1"/>
                        <a:t>, Εκδόσεις Πατάκη [κείμενα, επιμέλεια υποσειράς]</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5"/>
                  </a:ext>
                </a:extLst>
              </a:tr>
              <a:tr h="297150">
                <a:tc>
                  <a:txBody>
                    <a:bodyPr/>
                    <a:lstStyle/>
                    <a:p>
                      <a:pPr marL="0" marR="0" lvl="0" indent="0" algn="l" rtl="0">
                        <a:spcBef>
                          <a:spcPts val="0"/>
                        </a:spcBef>
                        <a:spcAft>
                          <a:spcPts val="0"/>
                        </a:spcAft>
                        <a:buNone/>
                      </a:pPr>
                      <a:r>
                        <a:rPr lang="el-GR" sz="1100" i="1"/>
                        <a:t>(2009)</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38"/>
                        </a:rPr>
                        <a:t>Κι οι ιστορίες μεταναστεύουν</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6"/>
                  </a:ext>
                </a:extLst>
              </a:tr>
              <a:tr h="181950">
                <a:tc>
                  <a:txBody>
                    <a:bodyPr/>
                    <a:lstStyle/>
                    <a:p>
                      <a:pPr marL="0" marR="0" lvl="0" indent="0" algn="l" rtl="0">
                        <a:spcBef>
                          <a:spcPts val="0"/>
                        </a:spcBef>
                        <a:spcAft>
                          <a:spcPts val="0"/>
                        </a:spcAft>
                        <a:buNone/>
                      </a:pPr>
                      <a:r>
                        <a:rPr lang="el-GR" sz="1100" i="1"/>
                        <a:t>(2009)</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39"/>
                        </a:rPr>
                        <a:t>Οικολογήματα</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7"/>
                  </a:ext>
                </a:extLst>
              </a:tr>
              <a:tr h="588050">
                <a:tc>
                  <a:txBody>
                    <a:bodyPr/>
                    <a:lstStyle/>
                    <a:p>
                      <a:pPr marL="0" marR="0" lvl="0" indent="0" algn="l" rtl="0">
                        <a:spcBef>
                          <a:spcPts val="0"/>
                        </a:spcBef>
                        <a:spcAft>
                          <a:spcPts val="0"/>
                        </a:spcAft>
                        <a:buNone/>
                      </a:pPr>
                      <a:r>
                        <a:rPr lang="el-GR" sz="1100" i="1"/>
                        <a:t>(2009)</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40"/>
                        </a:rPr>
                        <a:t>Παιδιά σε δράση! Η ώρα να σώσουμε τη Γη έχει φτάσει</a:t>
                      </a:r>
                      <a:r>
                        <a:rPr lang="el-GR" sz="1100" i="1"/>
                        <a:t>, Εκδόσεις Πατάκη [κείμενα, επιμέλεια υποσειράς]</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8"/>
                  </a:ext>
                </a:extLst>
              </a:tr>
            </a:tbl>
          </a:graphicData>
        </a:graphic>
      </p:graphicFrame>
      <p:sp>
        <p:nvSpPr>
          <p:cNvPr id="188" name="Google Shape;188;p6"/>
          <p:cNvSpPr txBox="1">
            <a:spLocks noGrp="1"/>
          </p:cNvSpPr>
          <p:nvPr>
            <p:ph type="title"/>
          </p:nvPr>
        </p:nvSpPr>
        <p:spPr>
          <a:xfrm>
            <a:off x="126381" y="312234"/>
            <a:ext cx="6098892" cy="713679"/>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accent1"/>
              </a:buClr>
              <a:buSzPct val="100000"/>
              <a:buFont typeface="Trebuchet MS"/>
              <a:buNone/>
            </a:pPr>
            <a:r>
              <a:rPr lang="el-GR" sz="6000" b="1" i="1"/>
              <a:t>Εργογραφία του</a:t>
            </a:r>
            <a:endParaRPr sz="600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00"/>
                                        <p:tgtEl>
                                          <p:spTgt spid="18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5"/>
                                        </p:tgtEl>
                                        <p:attrNameLst>
                                          <p:attrName>style.visibility</p:attrName>
                                        </p:attrNameLst>
                                      </p:cBhvr>
                                      <p:to>
                                        <p:strVal val="visible"/>
                                      </p:to>
                                    </p:set>
                                    <p:animEffect transition="in" filter="fade">
                                      <p:cBhvr>
                                        <p:cTn id="11" dur="1250"/>
                                        <p:tgtEl>
                                          <p:spTgt spid="185"/>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187"/>
                                        </p:tgtEl>
                                        <p:attrNameLst>
                                          <p:attrName>style.visibility</p:attrName>
                                        </p:attrNameLst>
                                      </p:cBhvr>
                                      <p:to>
                                        <p:strVal val="visible"/>
                                      </p:to>
                                    </p:set>
                                    <p:animEffect transition="in" filter="fade">
                                      <p:cBhvr>
                                        <p:cTn id="15" dur="125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aphicFrame>
        <p:nvGraphicFramePr>
          <p:cNvPr id="194" name="Google Shape;194;p7"/>
          <p:cNvGraphicFramePr/>
          <p:nvPr/>
        </p:nvGraphicFramePr>
        <p:xfrm>
          <a:off x="1" y="0"/>
          <a:ext cx="3000000" cy="3000000"/>
        </p:xfrm>
        <a:graphic>
          <a:graphicData uri="http://schemas.openxmlformats.org/drawingml/2006/table">
            <a:tbl>
              <a:tblPr>
                <a:noFill/>
                <a:tableStyleId>{EC9ED192-B6EB-4958-A745-D93CEE4CC85D}</a:tableStyleId>
              </a:tblPr>
              <a:tblGrid>
                <a:gridCol w="1035025">
                  <a:extLst>
                    <a:ext uri="{9D8B030D-6E8A-4147-A177-3AD203B41FA5}">
                      <a16:colId xmlns:a16="http://schemas.microsoft.com/office/drawing/2014/main" val="20000"/>
                    </a:ext>
                  </a:extLst>
                </a:gridCol>
                <a:gridCol w="5265425">
                  <a:extLst>
                    <a:ext uri="{9D8B030D-6E8A-4147-A177-3AD203B41FA5}">
                      <a16:colId xmlns:a16="http://schemas.microsoft.com/office/drawing/2014/main" val="20001"/>
                    </a:ext>
                  </a:extLst>
                </a:gridCol>
              </a:tblGrid>
              <a:tr h="173000">
                <a:tc>
                  <a:txBody>
                    <a:bodyPr/>
                    <a:lstStyle/>
                    <a:p>
                      <a:pPr marL="0" marR="0" lvl="0" indent="0" algn="l" rtl="0">
                        <a:spcBef>
                          <a:spcPts val="0"/>
                        </a:spcBef>
                        <a:spcAft>
                          <a:spcPts val="0"/>
                        </a:spcAft>
                        <a:buNone/>
                      </a:pPr>
                      <a:r>
                        <a:rPr lang="el-GR" sz="1100" i="1"/>
                        <a:t>(2015)</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3"/>
                        </a:rPr>
                        <a:t>Βιβλιοπόντικα, τη φιλαναγνωσία μην την κυνηγάς</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173000">
                <a:tc>
                  <a:txBody>
                    <a:bodyPr/>
                    <a:lstStyle/>
                    <a:p>
                      <a:pPr marL="0" marR="0" lvl="0" indent="0" algn="l" rtl="0">
                        <a:spcBef>
                          <a:spcPts val="0"/>
                        </a:spcBef>
                        <a:spcAft>
                          <a:spcPts val="0"/>
                        </a:spcAft>
                        <a:buNone/>
                      </a:pPr>
                      <a:r>
                        <a:rPr lang="el-GR" sz="1100" i="1"/>
                        <a:t>(2015)</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4"/>
                        </a:rPr>
                        <a:t>Ο αληθινός Τρικεράτωψ φοβάται;</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73000">
                <a:tc>
                  <a:txBody>
                    <a:bodyPr/>
                    <a:lstStyle/>
                    <a:p>
                      <a:pPr marL="0" marR="0" lvl="0" indent="0" algn="l" rtl="0">
                        <a:spcBef>
                          <a:spcPts val="0"/>
                        </a:spcBef>
                        <a:spcAft>
                          <a:spcPts val="0"/>
                        </a:spcAft>
                        <a:buNone/>
                      </a:pPr>
                      <a:r>
                        <a:rPr lang="el-GR" sz="1100" i="1"/>
                        <a:t>(2015)</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5"/>
                        </a:rPr>
                        <a:t>Τα Χριστούγεννα των παιδιών</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173000">
                <a:tc>
                  <a:txBody>
                    <a:bodyPr/>
                    <a:lstStyle/>
                    <a:p>
                      <a:pPr marL="0" marR="0" lvl="0" indent="0" algn="l" rtl="0">
                        <a:spcBef>
                          <a:spcPts val="0"/>
                        </a:spcBef>
                        <a:spcAft>
                          <a:spcPts val="0"/>
                        </a:spcAft>
                        <a:buNone/>
                      </a:pPr>
                      <a:r>
                        <a:rPr lang="el-GR" sz="1100" i="1"/>
                        <a:t>(2015)</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6"/>
                        </a:rPr>
                        <a:t>Το "Γιατί" των παιδιών φέρνει την ελπίδα</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173000">
                <a:tc>
                  <a:txBody>
                    <a:bodyPr/>
                    <a:lstStyle/>
                    <a:p>
                      <a:pPr marL="0" marR="0" lvl="0" indent="0" algn="l" rtl="0">
                        <a:spcBef>
                          <a:spcPts val="0"/>
                        </a:spcBef>
                        <a:spcAft>
                          <a:spcPts val="0"/>
                        </a:spcAft>
                        <a:buNone/>
                      </a:pPr>
                      <a:r>
                        <a:rPr lang="el-GR" sz="1100" i="1"/>
                        <a:t>(2014)</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7"/>
                        </a:rPr>
                        <a:t>Οι ιστορίες του Βιβλιοπόντικα</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173000">
                <a:tc>
                  <a:txBody>
                    <a:bodyPr/>
                    <a:lstStyle/>
                    <a:p>
                      <a:pPr marL="0" marR="0" lvl="0" indent="0" algn="l" rtl="0">
                        <a:spcBef>
                          <a:spcPts val="0"/>
                        </a:spcBef>
                        <a:spcAft>
                          <a:spcPts val="0"/>
                        </a:spcAft>
                        <a:buNone/>
                      </a:pPr>
                      <a:r>
                        <a:rPr lang="el-GR" sz="1100" i="1"/>
                        <a:t>(2013)</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8"/>
                        </a:rPr>
                        <a:t>Δεν το έκανα εγώ!</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38225">
                <a:tc>
                  <a:txBody>
                    <a:bodyPr/>
                    <a:lstStyle/>
                    <a:p>
                      <a:pPr marL="0" marR="0" lvl="0" indent="0" algn="l" rtl="0">
                        <a:spcBef>
                          <a:spcPts val="0"/>
                        </a:spcBef>
                        <a:spcAft>
                          <a:spcPts val="0"/>
                        </a:spcAft>
                        <a:buNone/>
                      </a:pPr>
                      <a:r>
                        <a:rPr lang="el-GR" sz="1100" i="1"/>
                        <a:t>(2013)</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9"/>
                        </a:rPr>
                        <a:t>Η Μεσόγειος είμαι εγώ και δεν είμαι πια εδώ!</a:t>
                      </a:r>
                      <a:r>
                        <a:rPr lang="el-GR" sz="1100" i="1"/>
                        <a:t>, Εκδόσεις Πατάκη [κείμενα, επιμέλεια υποσειράς]</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38225">
                <a:tc>
                  <a:txBody>
                    <a:bodyPr/>
                    <a:lstStyle/>
                    <a:p>
                      <a:pPr marL="0" marR="0" lvl="0" indent="0" algn="l" rtl="0">
                        <a:spcBef>
                          <a:spcPts val="0"/>
                        </a:spcBef>
                        <a:spcAft>
                          <a:spcPts val="0"/>
                        </a:spcAft>
                        <a:buNone/>
                      </a:pPr>
                      <a:r>
                        <a:rPr lang="el-GR" sz="1100" i="1"/>
                        <a:t>(2013)</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10"/>
                        </a:rPr>
                        <a:t>Με το ποδήλατό μου αρχηγό το αυτοκίνητο νικώ</a:t>
                      </a:r>
                      <a:r>
                        <a:rPr lang="el-GR" sz="1100" i="1"/>
                        <a:t>, Εκδόσεις Πατάκη [κείμενα, επιμέλεια υποσειράς]</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73000">
                <a:tc>
                  <a:txBody>
                    <a:bodyPr/>
                    <a:lstStyle/>
                    <a:p>
                      <a:pPr marL="0" marR="0" lvl="0" indent="0" algn="l" rtl="0">
                        <a:spcBef>
                          <a:spcPts val="0"/>
                        </a:spcBef>
                        <a:spcAft>
                          <a:spcPts val="0"/>
                        </a:spcAft>
                        <a:buNone/>
                      </a:pPr>
                      <a:r>
                        <a:rPr lang="el-GR" sz="1100" i="1"/>
                        <a:t>(2013)</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11"/>
                        </a:rPr>
                        <a:t>Μυστήριο στη βιβλιοποντικοθήκη</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3000">
                <a:tc>
                  <a:txBody>
                    <a:bodyPr/>
                    <a:lstStyle/>
                    <a:p>
                      <a:pPr marL="0" marR="0" lvl="0" indent="0" algn="l" rtl="0">
                        <a:spcBef>
                          <a:spcPts val="0"/>
                        </a:spcBef>
                        <a:spcAft>
                          <a:spcPts val="0"/>
                        </a:spcAft>
                        <a:buNone/>
                      </a:pPr>
                      <a:r>
                        <a:rPr lang="el-GR" sz="1100" i="1"/>
                        <a:t>(2013)</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12"/>
                        </a:rPr>
                        <a:t>Ο κότσυφας απαιτεί το δάσος να σωθεί</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73000">
                <a:tc>
                  <a:txBody>
                    <a:bodyPr/>
                    <a:lstStyle/>
                    <a:p>
                      <a:pPr marL="0" marR="0" lvl="0" indent="0" algn="l" rtl="0">
                        <a:spcBef>
                          <a:spcPts val="0"/>
                        </a:spcBef>
                        <a:spcAft>
                          <a:spcPts val="0"/>
                        </a:spcAft>
                        <a:buNone/>
                      </a:pPr>
                      <a:r>
                        <a:rPr lang="el-GR" sz="1100" i="1"/>
                        <a:t>(2013)</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13"/>
                        </a:rPr>
                        <a:t>Ο Φήτα</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3000">
                <a:tc>
                  <a:txBody>
                    <a:bodyPr/>
                    <a:lstStyle/>
                    <a:p>
                      <a:pPr marL="0" marR="0" lvl="0" indent="0" algn="l" rtl="0">
                        <a:spcBef>
                          <a:spcPts val="0"/>
                        </a:spcBef>
                        <a:spcAft>
                          <a:spcPts val="0"/>
                        </a:spcAft>
                        <a:buNone/>
                      </a:pPr>
                      <a:r>
                        <a:rPr lang="el-GR" sz="1100" i="1"/>
                        <a:t>(2009)</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14"/>
                        </a:rPr>
                        <a:t>Πού πήγε το Πάσχα;</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338225">
                <a:tc>
                  <a:txBody>
                    <a:bodyPr/>
                    <a:lstStyle/>
                    <a:p>
                      <a:pPr marL="0" marR="0" lvl="0" indent="0" algn="l" rtl="0">
                        <a:spcBef>
                          <a:spcPts val="0"/>
                        </a:spcBef>
                        <a:spcAft>
                          <a:spcPts val="0"/>
                        </a:spcAft>
                        <a:buNone/>
                      </a:pPr>
                      <a:r>
                        <a:rPr lang="el-GR" sz="1100" i="1"/>
                        <a:t>(2008)</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15"/>
                        </a:rPr>
                        <a:t>Η Μεσόγειος είμαι εγώ και δεν είμαι πια εδώ!</a:t>
                      </a:r>
                      <a:r>
                        <a:rPr lang="el-GR" sz="1100" i="1"/>
                        <a:t>, Εκδόσεις Πατάκη [κείμενα, επιμέλεια υποσειράς]</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173000">
                <a:tc>
                  <a:txBody>
                    <a:bodyPr/>
                    <a:lstStyle/>
                    <a:p>
                      <a:pPr marL="0" marR="0" lvl="0" indent="0" algn="l" rtl="0">
                        <a:spcBef>
                          <a:spcPts val="0"/>
                        </a:spcBef>
                        <a:spcAft>
                          <a:spcPts val="0"/>
                        </a:spcAft>
                        <a:buNone/>
                      </a:pPr>
                      <a:r>
                        <a:rPr lang="el-GR" sz="1100" i="1"/>
                        <a:t>(2008)</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16"/>
                        </a:rPr>
                        <a:t>Ο Καλοκάντζαρος σώζει το Καλικαντζαροχωριό</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338225">
                <a:tc>
                  <a:txBody>
                    <a:bodyPr/>
                    <a:lstStyle/>
                    <a:p>
                      <a:pPr marL="0" marR="0" lvl="0" indent="0" algn="l" rtl="0">
                        <a:spcBef>
                          <a:spcPts val="0"/>
                        </a:spcBef>
                        <a:spcAft>
                          <a:spcPts val="0"/>
                        </a:spcAft>
                        <a:buNone/>
                      </a:pPr>
                      <a:r>
                        <a:rPr lang="el-GR" sz="1100" i="1"/>
                        <a:t>(2008)</a:t>
                      </a:r>
                      <a:br>
                        <a:rPr lang="el-GR" sz="1100" i="1"/>
                      </a:br>
                      <a:r>
                        <a:rPr lang="el-GR" sz="1100" i="1"/>
                        <a:t>(2010)</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17"/>
                        </a:rPr>
                        <a:t>Παίξε το ανάποδα</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r h="173000">
                <a:tc>
                  <a:txBody>
                    <a:bodyPr/>
                    <a:lstStyle/>
                    <a:p>
                      <a:pPr marL="0" marR="0" lvl="0" indent="0" algn="l" rtl="0">
                        <a:spcBef>
                          <a:spcPts val="0"/>
                        </a:spcBef>
                        <a:spcAft>
                          <a:spcPts val="0"/>
                        </a:spcAft>
                        <a:buNone/>
                      </a:pPr>
                      <a:r>
                        <a:rPr lang="el-GR" sz="1100" i="1"/>
                        <a:t>(2007)</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18"/>
                        </a:rPr>
                        <a:t>Άριστα 10!</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5"/>
                  </a:ext>
                </a:extLst>
              </a:tr>
              <a:tr h="173000">
                <a:tc>
                  <a:txBody>
                    <a:bodyPr/>
                    <a:lstStyle/>
                    <a:p>
                      <a:pPr marL="0" marR="0" lvl="0" indent="0" algn="l" rtl="0">
                        <a:spcBef>
                          <a:spcPts val="0"/>
                        </a:spcBef>
                        <a:spcAft>
                          <a:spcPts val="0"/>
                        </a:spcAft>
                        <a:buNone/>
                      </a:pPr>
                      <a:r>
                        <a:rPr lang="el-GR" sz="1100" i="1"/>
                        <a:t>(2007)</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19"/>
                        </a:rPr>
                        <a:t>Ζητώ μαμά ή Ζήτω η μαμά!</a:t>
                      </a:r>
                      <a:r>
                        <a:rPr lang="el-GR" sz="1100" i="1"/>
                        <a:t>, Ωρίων</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6"/>
                  </a:ext>
                </a:extLst>
              </a:tr>
              <a:tr h="173000">
                <a:tc>
                  <a:txBody>
                    <a:bodyPr/>
                    <a:lstStyle/>
                    <a:p>
                      <a:pPr marL="0" marR="0" lvl="0" indent="0" algn="l" rtl="0">
                        <a:spcBef>
                          <a:spcPts val="0"/>
                        </a:spcBef>
                        <a:spcAft>
                          <a:spcPts val="0"/>
                        </a:spcAft>
                        <a:buNone/>
                      </a:pPr>
                      <a:r>
                        <a:rPr lang="el-GR" sz="1100" i="1"/>
                        <a:t>(2007)</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20"/>
                        </a:rPr>
                        <a:t>Μαριάννα, το κορίτσι που πετάει</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7"/>
                  </a:ext>
                </a:extLst>
              </a:tr>
              <a:tr h="173000">
                <a:tc>
                  <a:txBody>
                    <a:bodyPr/>
                    <a:lstStyle/>
                    <a:p>
                      <a:pPr marL="0" marR="0" lvl="0" indent="0" algn="l" rtl="0">
                        <a:spcBef>
                          <a:spcPts val="0"/>
                        </a:spcBef>
                        <a:spcAft>
                          <a:spcPts val="0"/>
                        </a:spcAft>
                        <a:buNone/>
                      </a:pPr>
                      <a:r>
                        <a:rPr lang="el-GR" sz="1100" i="1"/>
                        <a:t>(2007)</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21"/>
                        </a:rPr>
                        <a:t>Ο Τριγωνοψαρούλης κάνει πάρτι</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8"/>
                  </a:ext>
                </a:extLst>
              </a:tr>
              <a:tr h="173000">
                <a:tc>
                  <a:txBody>
                    <a:bodyPr/>
                    <a:lstStyle/>
                    <a:p>
                      <a:pPr marL="0" marR="0" lvl="0" indent="0" algn="l" rtl="0">
                        <a:spcBef>
                          <a:spcPts val="0"/>
                        </a:spcBef>
                        <a:spcAft>
                          <a:spcPts val="0"/>
                        </a:spcAft>
                        <a:buNone/>
                      </a:pPr>
                      <a:r>
                        <a:rPr lang="el-GR" sz="1100" i="1"/>
                        <a:t>(2007)</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22"/>
                        </a:rPr>
                        <a:t>Ο Τριγωνοψαρούλης σ' αγαπάει</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9"/>
                  </a:ext>
                </a:extLst>
              </a:tr>
              <a:tr h="173000">
                <a:tc>
                  <a:txBody>
                    <a:bodyPr/>
                    <a:lstStyle/>
                    <a:p>
                      <a:pPr marL="0" marR="0" lvl="0" indent="0" algn="l" rtl="0">
                        <a:spcBef>
                          <a:spcPts val="0"/>
                        </a:spcBef>
                        <a:spcAft>
                          <a:spcPts val="0"/>
                        </a:spcAft>
                        <a:buNone/>
                      </a:pPr>
                      <a:r>
                        <a:rPr lang="el-GR" sz="1100" i="1"/>
                        <a:t>(2007)</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23"/>
                        </a:rPr>
                        <a:t>Οι φίλοι του Τριγωνοψαρούλη</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0"/>
                  </a:ext>
                </a:extLst>
              </a:tr>
              <a:tr h="173000">
                <a:tc>
                  <a:txBody>
                    <a:bodyPr/>
                    <a:lstStyle/>
                    <a:p>
                      <a:pPr marL="0" marR="0" lvl="0" indent="0" algn="l" rtl="0">
                        <a:spcBef>
                          <a:spcPts val="0"/>
                        </a:spcBef>
                        <a:spcAft>
                          <a:spcPts val="0"/>
                        </a:spcAft>
                        <a:buNone/>
                      </a:pPr>
                      <a:r>
                        <a:rPr lang="el-GR" sz="1100" i="1"/>
                        <a:t>(2007)</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24"/>
                        </a:rPr>
                        <a:t>Τα γενέθλια του Τριγωνοψαρούλη</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1"/>
                  </a:ext>
                </a:extLst>
              </a:tr>
              <a:tr h="173000">
                <a:tc>
                  <a:txBody>
                    <a:bodyPr/>
                    <a:lstStyle/>
                    <a:p>
                      <a:pPr marL="0" marR="0" lvl="0" indent="0" algn="l" rtl="0">
                        <a:spcBef>
                          <a:spcPts val="0"/>
                        </a:spcBef>
                        <a:spcAft>
                          <a:spcPts val="0"/>
                        </a:spcAft>
                        <a:buNone/>
                      </a:pPr>
                      <a:r>
                        <a:rPr lang="el-GR" sz="1100" i="1"/>
                        <a:t>(2007)</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25"/>
                        </a:rPr>
                        <a:t>Τα Χριστούγεννα των παιδιών</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2"/>
                  </a:ext>
                </a:extLst>
              </a:tr>
              <a:tr h="173000">
                <a:tc>
                  <a:txBody>
                    <a:bodyPr/>
                    <a:lstStyle/>
                    <a:p>
                      <a:pPr marL="0" marR="0" lvl="0" indent="0" algn="l" rtl="0">
                        <a:spcBef>
                          <a:spcPts val="0"/>
                        </a:spcBef>
                        <a:spcAft>
                          <a:spcPts val="0"/>
                        </a:spcAft>
                        <a:buNone/>
                      </a:pPr>
                      <a:r>
                        <a:rPr lang="el-GR" sz="1100" i="1"/>
                        <a:t>(2007)</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26"/>
                        </a:rPr>
                        <a:t>Το χριστουγεννιάτικο τραπέζι του Βιβλιοπόντικα</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3"/>
                  </a:ext>
                </a:extLst>
              </a:tr>
              <a:tr h="173000">
                <a:tc>
                  <a:txBody>
                    <a:bodyPr/>
                    <a:lstStyle/>
                    <a:p>
                      <a:pPr marL="0" marR="0" lvl="0" indent="0" algn="l" rtl="0">
                        <a:spcBef>
                          <a:spcPts val="0"/>
                        </a:spcBef>
                        <a:spcAft>
                          <a:spcPts val="0"/>
                        </a:spcAft>
                        <a:buNone/>
                      </a:pPr>
                      <a:r>
                        <a:rPr lang="el-GR" sz="1100" i="1"/>
                        <a:t>(2007)</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27"/>
                        </a:rPr>
                        <a:t>Τριγωνοψαρούλης, Να φορούν τα ψάρια ρούχα;</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4"/>
                  </a:ext>
                </a:extLst>
              </a:tr>
              <a:tr h="173000">
                <a:tc>
                  <a:txBody>
                    <a:bodyPr/>
                    <a:lstStyle/>
                    <a:p>
                      <a:pPr marL="0" marR="0" lvl="0" indent="0" algn="l" rtl="0">
                        <a:spcBef>
                          <a:spcPts val="0"/>
                        </a:spcBef>
                        <a:spcAft>
                          <a:spcPts val="0"/>
                        </a:spcAft>
                        <a:buNone/>
                      </a:pPr>
                      <a:r>
                        <a:rPr lang="el-GR" sz="1100" i="1"/>
                        <a:t>(2007)</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28"/>
                        </a:rPr>
                        <a:t>Τριγωνοψαρούλης, Παίζω και μετρώ</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5"/>
                  </a:ext>
                </a:extLst>
              </a:tr>
              <a:tr h="173000">
                <a:tc>
                  <a:txBody>
                    <a:bodyPr/>
                    <a:lstStyle/>
                    <a:p>
                      <a:pPr marL="0" marR="0" lvl="0" indent="0" algn="l" rtl="0">
                        <a:spcBef>
                          <a:spcPts val="0"/>
                        </a:spcBef>
                        <a:spcAft>
                          <a:spcPts val="0"/>
                        </a:spcAft>
                        <a:buNone/>
                      </a:pPr>
                      <a:r>
                        <a:rPr lang="el-GR" sz="1100" i="1"/>
                        <a:t>(2006)</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29"/>
                        </a:rPr>
                        <a:t>Αφηγήσεις από τη μυθολογία</a:t>
                      </a:r>
                      <a:r>
                        <a:rPr lang="el-GR" sz="1100" i="1"/>
                        <a:t>, Εκδόσεις Παπαδόπουλος</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6"/>
                  </a:ext>
                </a:extLst>
              </a:tr>
              <a:tr h="202925">
                <a:tc>
                  <a:txBody>
                    <a:bodyPr/>
                    <a:lstStyle/>
                    <a:p>
                      <a:pPr marL="0" marR="0" lvl="0" indent="0" algn="l" rtl="0">
                        <a:spcBef>
                          <a:spcPts val="0"/>
                        </a:spcBef>
                        <a:spcAft>
                          <a:spcPts val="0"/>
                        </a:spcAft>
                        <a:buNone/>
                      </a:pPr>
                      <a:r>
                        <a:rPr lang="el-GR" sz="1100" i="1"/>
                        <a:t>(2006)</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30"/>
                        </a:rPr>
                        <a:t>Ο Τριγωνοψαρούλης στον κόσμο των παράξενων ψαριών</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7"/>
                  </a:ext>
                </a:extLst>
              </a:tr>
              <a:tr h="173000">
                <a:tc>
                  <a:txBody>
                    <a:bodyPr/>
                    <a:lstStyle/>
                    <a:p>
                      <a:pPr marL="0" marR="0" lvl="0" indent="0" algn="l" rtl="0">
                        <a:spcBef>
                          <a:spcPts val="0"/>
                        </a:spcBef>
                        <a:spcAft>
                          <a:spcPts val="0"/>
                        </a:spcAft>
                        <a:buNone/>
                      </a:pPr>
                      <a:r>
                        <a:rPr lang="el-GR" sz="1100" i="1"/>
                        <a:t>(2006)</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31"/>
                        </a:rPr>
                        <a:t>Παραμύθια να τα φας στο πιάτο</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8"/>
                  </a:ext>
                </a:extLst>
              </a:tr>
              <a:tr h="173000">
                <a:tc>
                  <a:txBody>
                    <a:bodyPr/>
                    <a:lstStyle/>
                    <a:p>
                      <a:pPr marL="0" marR="0" lvl="0" indent="0" algn="l" rtl="0">
                        <a:spcBef>
                          <a:spcPts val="0"/>
                        </a:spcBef>
                        <a:spcAft>
                          <a:spcPts val="0"/>
                        </a:spcAft>
                        <a:buNone/>
                      </a:pPr>
                      <a:r>
                        <a:rPr lang="el-GR" sz="1100" i="1"/>
                        <a:t>(2006)</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32"/>
                        </a:rPr>
                        <a:t>Πού πήγαν τα Χριστούγεννα;</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9"/>
                  </a:ext>
                </a:extLst>
              </a:tr>
              <a:tr h="173000">
                <a:tc>
                  <a:txBody>
                    <a:bodyPr/>
                    <a:lstStyle/>
                    <a:p>
                      <a:pPr marL="0" marR="0" lvl="0" indent="0" algn="l" rtl="0">
                        <a:spcBef>
                          <a:spcPts val="0"/>
                        </a:spcBef>
                        <a:spcAft>
                          <a:spcPts val="0"/>
                        </a:spcAft>
                        <a:buNone/>
                      </a:pPr>
                      <a:r>
                        <a:rPr lang="el-GR" sz="1100" i="1"/>
                        <a:t>(2006)</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33"/>
                        </a:rPr>
                        <a:t>Το παραμύθι της γέφυρας</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30"/>
                  </a:ext>
                </a:extLst>
              </a:tr>
              <a:tr h="173000">
                <a:tc>
                  <a:txBody>
                    <a:bodyPr/>
                    <a:lstStyle/>
                    <a:p>
                      <a:pPr marL="0" marR="0" lvl="0" indent="0" algn="l" rtl="0">
                        <a:spcBef>
                          <a:spcPts val="0"/>
                        </a:spcBef>
                        <a:spcAft>
                          <a:spcPts val="0"/>
                        </a:spcAft>
                        <a:buNone/>
                      </a:pPr>
                      <a:r>
                        <a:rPr lang="el-GR" sz="1100" i="1"/>
                        <a:t>(2005)</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34"/>
                        </a:rPr>
                        <a:t>Έτοιμος από καιρό</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31"/>
                  </a:ext>
                </a:extLst>
              </a:tr>
              <a:tr h="173000">
                <a:tc>
                  <a:txBody>
                    <a:bodyPr/>
                    <a:lstStyle/>
                    <a:p>
                      <a:pPr marL="0" marR="0" lvl="0" indent="0" algn="l" rtl="0">
                        <a:spcBef>
                          <a:spcPts val="0"/>
                        </a:spcBef>
                        <a:spcAft>
                          <a:spcPts val="0"/>
                        </a:spcAft>
                        <a:buNone/>
                      </a:pPr>
                      <a:r>
                        <a:rPr lang="el-GR" sz="1100" i="1"/>
                        <a:t>(2005)</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35"/>
                        </a:rPr>
                        <a:t>Μεσημέρι με το Θέμο</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32"/>
                  </a:ext>
                </a:extLst>
              </a:tr>
              <a:tr h="173000">
                <a:tc>
                  <a:txBody>
                    <a:bodyPr/>
                    <a:lstStyle/>
                    <a:p>
                      <a:pPr marL="0" marR="0" lvl="0" indent="0" algn="l" rtl="0">
                        <a:spcBef>
                          <a:spcPts val="0"/>
                        </a:spcBef>
                        <a:spcAft>
                          <a:spcPts val="0"/>
                        </a:spcAft>
                        <a:buNone/>
                      </a:pPr>
                      <a:r>
                        <a:rPr lang="el-GR" sz="1100" i="1"/>
                        <a:t>(2005)</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36"/>
                        </a:rPr>
                        <a:t>Πάλι τηλεόραση, Θέμο;</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33"/>
                  </a:ext>
                </a:extLst>
              </a:tr>
              <a:tr h="139700">
                <a:tc>
                  <a:txBody>
                    <a:bodyPr/>
                    <a:lstStyle/>
                    <a:p>
                      <a:pPr marL="0" marR="0" lvl="0" indent="0" algn="l" rtl="0">
                        <a:spcBef>
                          <a:spcPts val="0"/>
                        </a:spcBef>
                        <a:spcAft>
                          <a:spcPts val="0"/>
                        </a:spcAft>
                        <a:buNone/>
                      </a:pPr>
                      <a:r>
                        <a:rPr lang="el-GR" sz="1100" i="1"/>
                        <a:t>(2004)</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l-GR" sz="1100" i="1" u="sng">
                          <a:solidFill>
                            <a:schemeClr val="hlink"/>
                          </a:solidFill>
                          <a:hlinkClick r:id="rId37"/>
                        </a:rPr>
                        <a:t>Η Έμπνευση μου είπε να σας πω... δέκα παραμύθια και μισό</a:t>
                      </a:r>
                      <a:r>
                        <a:rPr lang="el-GR" sz="1100" i="1"/>
                        <a:t>, Εκδόσεις Πατάκη</a:t>
                      </a:r>
                      <a:endParaRPr sz="1100"/>
                    </a:p>
                  </a:txBody>
                  <a:tcPr marL="7900" marR="7900" marT="3950" marB="3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34"/>
                  </a:ext>
                </a:extLst>
              </a:tr>
            </a:tbl>
          </a:graphicData>
        </a:graphic>
      </p:graphicFrame>
      <p:pic>
        <p:nvPicPr>
          <p:cNvPr id="195" name="Google Shape;195;p7"/>
          <p:cNvPicPr preferRelativeResize="0"/>
          <p:nvPr/>
        </p:nvPicPr>
        <p:blipFill rotWithShape="1">
          <a:blip r:embed="rId38">
            <a:alphaModFix/>
          </a:blip>
          <a:srcRect/>
          <a:stretch/>
        </p:blipFill>
        <p:spPr>
          <a:xfrm>
            <a:off x="7080094" y="116157"/>
            <a:ext cx="3312843" cy="3312843"/>
          </a:xfrm>
          <a:prstGeom prst="rect">
            <a:avLst/>
          </a:prstGeom>
          <a:noFill/>
          <a:ln>
            <a:noFill/>
          </a:ln>
        </p:spPr>
      </p:pic>
      <p:pic>
        <p:nvPicPr>
          <p:cNvPr id="196" name="Google Shape;196;p7"/>
          <p:cNvPicPr preferRelativeResize="0"/>
          <p:nvPr/>
        </p:nvPicPr>
        <p:blipFill rotWithShape="1">
          <a:blip r:embed="rId39">
            <a:alphaModFix/>
          </a:blip>
          <a:srcRect/>
          <a:stretch/>
        </p:blipFill>
        <p:spPr>
          <a:xfrm>
            <a:off x="8531860" y="3819525"/>
            <a:ext cx="3660139" cy="3077505"/>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8"/>
          <p:cNvPicPr preferRelativeResize="0"/>
          <p:nvPr/>
        </p:nvPicPr>
        <p:blipFill rotWithShape="1">
          <a:blip r:embed="rId3">
            <a:alphaModFix/>
          </a:blip>
          <a:srcRect/>
          <a:stretch/>
        </p:blipFill>
        <p:spPr>
          <a:xfrm>
            <a:off x="0" y="0"/>
            <a:ext cx="12192000" cy="6872218"/>
          </a:xfrm>
          <a:prstGeom prst="rect">
            <a:avLst/>
          </a:prstGeom>
          <a:noFill/>
          <a:ln>
            <a:noFill/>
          </a:ln>
        </p:spPr>
      </p:pic>
      <p:sp>
        <p:nvSpPr>
          <p:cNvPr id="202" name="Google Shape;202;p8"/>
          <p:cNvSpPr txBox="1">
            <a:spLocks noGrp="1"/>
          </p:cNvSpPr>
          <p:nvPr>
            <p:ph type="title"/>
          </p:nvPr>
        </p:nvSpPr>
        <p:spPr>
          <a:xfrm>
            <a:off x="1136613" y="2391508"/>
            <a:ext cx="10223047" cy="14126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7200"/>
              <a:buFont typeface="Trebuchet MS"/>
              <a:buNone/>
            </a:pPr>
            <a:r>
              <a:rPr lang="el-GR" sz="7200"/>
              <a:t>ΒΑΓΓΕΛΗΣ ΗΛΙΟΠΟΥΛΟΣ</a:t>
            </a:r>
            <a:endParaRPr sz="7200"/>
          </a:p>
        </p:txBody>
      </p:sp>
    </p:spTree>
  </p:cSld>
  <p:clrMapOvr>
    <a:masterClrMapping/>
  </p:clrMapOvr>
  <mc:AlternateContent xmlns:mc="http://schemas.openxmlformats.org/markup-compatibility/2006" xmlns:p14="http://schemas.microsoft.com/office/powerpoint/2010/main">
    <mc:Choice Requires="p14">
      <p:transition spd="slow" p14:dur="4000" advClick="0" advTm="6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3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Όψη">
  <a:themeElements>
    <a:clrScheme name="Custom 7">
      <a:dk1>
        <a:srgbClr val="000000"/>
      </a:dk1>
      <a:lt1>
        <a:srgbClr val="FFFFFF"/>
      </a:lt1>
      <a:dk2>
        <a:srgbClr val="1EE2CF"/>
      </a:dk2>
      <a:lt2>
        <a:srgbClr val="E3DED1"/>
      </a:lt2>
      <a:accent1>
        <a:srgbClr val="1EE2CF"/>
      </a:accent1>
      <a:accent2>
        <a:srgbClr val="1EE2CF"/>
      </a:accent2>
      <a:accent3>
        <a:srgbClr val="1EE2CF"/>
      </a:accent3>
      <a:accent4>
        <a:srgbClr val="42BA97"/>
      </a:accent4>
      <a:accent5>
        <a:srgbClr val="3E8853"/>
      </a:accent5>
      <a:accent6>
        <a:srgbClr val="62A39F"/>
      </a:accent6>
      <a:hlink>
        <a:srgbClr val="F49100"/>
      </a:hlink>
      <a:folHlink>
        <a:srgbClr val="739D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1215</Words>
  <Application>Microsoft Office PowerPoint</Application>
  <PresentationFormat>Widescreen</PresentationFormat>
  <Paragraphs>168</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Noto Sans Symbols</vt:lpstr>
      <vt:lpstr>Trebuchet MS</vt:lpstr>
      <vt:lpstr>Όψη</vt:lpstr>
      <vt:lpstr>ΒΑΓΓΕΛΗΣ ΗΛΙΟΠΟΥΛΟΣ</vt:lpstr>
      <vt:lpstr>Ο Βαγγέλης Ηλιόπουλος γεννήθηκε στην Αθήνα το 1964. Οι γονείς του, Έλληνες της διασποράς, μεγάλωσαν στην Αλεξάνδρεια και το Κάϊρο της Αιγύπτου με καταγωγή από την Πάτρα και την Κρήτη, και από την Ικαρία και την Κύπρο. Μεγάλωσε σε έναν μαγικό κήπο στην Αγία Παρασκευή Αττικής. Σήμερα, με τη γυναίκα του και τα δυο παιδία τους, ζουν μεταξύ Παιανίας Αττικής και Άκολης Αιγιάλειας </vt:lpstr>
      <vt:lpstr>PowerPoint Presentation</vt:lpstr>
      <vt:lpstr>PowerPoint Presentation</vt:lpstr>
      <vt:lpstr>PowerPoint Presentation</vt:lpstr>
      <vt:lpstr>Εργογραφία του</vt:lpstr>
      <vt:lpstr>PowerPoint Presentation</vt:lpstr>
      <vt:lpstr>ΒΑΓΓΕΛΗΣ ΗΛΙΟΠΟΥΛΟΣ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ΒΑΓΓΕΛΗΣ ΗΛΙΟΠΟΥΛΟΣ</dc:title>
  <dc:creator>gisp group5</dc:creator>
  <cp:lastModifiedBy>Φλώρα Τίφα - Παντελή</cp:lastModifiedBy>
  <cp:revision>1</cp:revision>
  <dcterms:created xsi:type="dcterms:W3CDTF">2022-05-17T10:13:04Z</dcterms:created>
  <dcterms:modified xsi:type="dcterms:W3CDTF">2022-06-13T18:46:34Z</dcterms:modified>
</cp:coreProperties>
</file>